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48" r:id="rId5"/>
  </p:sldMasterIdLst>
  <p:notesMasterIdLst>
    <p:notesMasterId r:id="rId20"/>
  </p:notesMasterIdLst>
  <p:sldIdLst>
    <p:sldId id="560" r:id="rId6"/>
    <p:sldId id="674" r:id="rId7"/>
    <p:sldId id="6694" r:id="rId8"/>
    <p:sldId id="666" r:id="rId9"/>
    <p:sldId id="663" r:id="rId10"/>
    <p:sldId id="664" r:id="rId11"/>
    <p:sldId id="665" r:id="rId12"/>
    <p:sldId id="669" r:id="rId13"/>
    <p:sldId id="670" r:id="rId14"/>
    <p:sldId id="671" r:id="rId15"/>
    <p:sldId id="672" r:id="rId16"/>
    <p:sldId id="673" r:id="rId17"/>
    <p:sldId id="6700" r:id="rId18"/>
    <p:sldId id="67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art Harrison" initials="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C497F-A72F-4110-817C-4FA380466B4B}" v="32" dt="2021-08-31T14:05:44.475"/>
    <p1510:client id="{CFAE0AE3-3D9E-4624-B478-6494BF416209}" v="185" dt="2021-08-23T11:57:43.438"/>
    <p1510:client id="{EF3104B4-9F5C-4969-967E-7670ACCDE10B}" v="2" dt="2021-09-21T10:25:43.408"/>
    <p1510:client id="{F79AB958-4912-4E96-9423-71034F62C152}" v="40" dt="2021-09-19T12:01:56.891"/>
    <p1510:client id="{FC872363-C9C0-4896-ACB7-7B137886C1CA}" v="27" dt="2021-09-08T16:30:46.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797DB-AAF8-4130-9861-D6DE29108D4C}" type="datetimeFigureOut">
              <a:rPr lang="en-GB" smtClean="0"/>
              <a:t>12/02/2024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20057-5A29-4620-A31B-AAFE0DC87763}" type="slidenum">
              <a:rPr lang="en-GB" smtClean="0"/>
              <a:t>‹#›</a:t>
            </a:fld>
            <a:endParaRPr lang="en-GB"/>
          </a:p>
        </p:txBody>
      </p:sp>
    </p:spTree>
    <p:extLst>
      <p:ext uri="{BB962C8B-B14F-4D97-AF65-F5344CB8AC3E}">
        <p14:creationId xmlns:p14="http://schemas.microsoft.com/office/powerpoint/2010/main" val="109267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baseline="0"/>
          </a:p>
        </p:txBody>
      </p:sp>
      <p:sp>
        <p:nvSpPr>
          <p:cNvPr id="4" name="Slide Number Placehold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AC60A59F-712E-4C92-9509-640E4A65F752}"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924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a:t>SCRIPT</a:t>
            </a:r>
          </a:p>
          <a:p>
            <a:pPr defTabSz="744785" eaLnBrk="0" hangingPunct="0">
              <a:defRPr/>
            </a:pPr>
            <a:r>
              <a:rPr lang="en-GB" sz="1300" baseline="0"/>
              <a:t>The World Health Organisation article advised as pre-reading, tells us of three or four components to the delivery of digital health interventions. In order to explain the clinical safety context of go or no-go decisions we focus on the third. The health organisation often have a lengthy programme of activities aligned to any safe deployment of health software. These start with a selection or tendering process to ensure the right choice of health IT system is made using fair and open competition aligned to known benefits and clinical outcomes.</a:t>
            </a:r>
          </a:p>
          <a:p>
            <a:pPr defTabSz="744785" eaLnBrk="0" hangingPunct="0">
              <a:defRPr/>
            </a:pPr>
            <a:r>
              <a:rPr lang="en-GB" sz="1300" baseline="0"/>
              <a:t>After selection we work with the manufacturer to ensure they meet the required requirements and more importantly provide an accurate clinical safety case.</a:t>
            </a:r>
          </a:p>
          <a:p>
            <a:pPr defTabSz="744785" eaLnBrk="0" hangingPunct="0">
              <a:defRPr/>
            </a:pPr>
            <a:r>
              <a:rPr lang="en-GB" sz="1300" baseline="0"/>
              <a:t>Other activities that provide additional control or mitigation to clinical safety hazards are listed here, together with the typical documentation a health organisation uses to make a go or no-go decision. The table shown provides an example of just how many different stakeholders or roles within a health organisation are involved in some of the more complex and higher risk deployments.</a:t>
            </a:r>
          </a:p>
        </p:txBody>
      </p:sp>
      <p:sp>
        <p:nvSpPr>
          <p:cNvPr id="4" name="Slide Number Placehold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AC60A59F-712E-4C92-9509-640E4A65F752}"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49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baseline="0"/>
          </a:p>
        </p:txBody>
      </p:sp>
      <p:sp>
        <p:nvSpPr>
          <p:cNvPr id="4" name="Slide Number Placehold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AC60A59F-712E-4C92-9509-640E4A65F752}"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676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baseline="0"/>
          </a:p>
        </p:txBody>
      </p:sp>
      <p:sp>
        <p:nvSpPr>
          <p:cNvPr id="4" name="Slide Number Placehold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AC60A59F-712E-4C92-9509-640E4A65F752}"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17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baseline="0"/>
          </a:p>
        </p:txBody>
      </p:sp>
      <p:sp>
        <p:nvSpPr>
          <p:cNvPr id="4" name="Slide Number Placehold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AC60A59F-712E-4C92-9509-640E4A65F752}"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457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300" baseline="0"/>
          </a:p>
        </p:txBody>
      </p:sp>
      <p:sp>
        <p:nvSpPr>
          <p:cNvPr id="4" name="Slide Number Placeholder 3"/>
          <p:cNvSpPr>
            <a:spLocks noGrp="1"/>
          </p:cNvSpPr>
          <p:nvPr>
            <p:ph type="sldNum" sz="quarter" idx="10"/>
          </p:nvPr>
        </p:nvSpPr>
        <p:spPr/>
        <p:txBody>
          <a:bodyPr/>
          <a:lstStyle/>
          <a:p>
            <a:pPr marL="0" marR="0" lvl="0" indent="0" algn="r" defTabSz="990752" rtl="0" eaLnBrk="1" fontAlgn="auto" latinLnBrk="0" hangingPunct="1">
              <a:lnSpc>
                <a:spcPct val="100000"/>
              </a:lnSpc>
              <a:spcBef>
                <a:spcPts val="0"/>
              </a:spcBef>
              <a:spcAft>
                <a:spcPts val="0"/>
              </a:spcAft>
              <a:buClrTx/>
              <a:buSzTx/>
              <a:buFontTx/>
              <a:buNone/>
              <a:tabLst/>
              <a:defRPr/>
            </a:pPr>
            <a:fld id="{AC60A59F-712E-4C92-9509-640E4A65F752}"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90752"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274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C620057-5A29-4620-A31B-AAFE0DC87763}" type="slidenum">
              <a:rPr lang="en-GB" smtClean="0"/>
              <a:t>11</a:t>
            </a:fld>
            <a:endParaRPr lang="en-GB"/>
          </a:p>
        </p:txBody>
      </p:sp>
    </p:spTree>
    <p:extLst>
      <p:ext uri="{BB962C8B-B14F-4D97-AF65-F5344CB8AC3E}">
        <p14:creationId xmlns:p14="http://schemas.microsoft.com/office/powerpoint/2010/main" val="1755088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23B4-7192-4105-986C-676B767394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351A171-2AE6-47BD-B0A6-77CD9082A5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362C81-8E6B-48EB-A009-C2F205B42E44}"/>
              </a:ext>
            </a:extLst>
          </p:cNvPr>
          <p:cNvSpPr>
            <a:spLocks noGrp="1"/>
          </p:cNvSpPr>
          <p:nvPr>
            <p:ph type="dt" sz="half" idx="10"/>
          </p:nvPr>
        </p:nvSpPr>
        <p:spPr/>
        <p:txBody>
          <a:bodyPr/>
          <a:lstStyle/>
          <a:p>
            <a:fld id="{5C64A5AC-A12A-446C-853A-059CC05467FD}" type="datetimeFigureOut">
              <a:rPr lang="en-GB" smtClean="0"/>
              <a:t>12/02/2024</a:t>
            </a:fld>
            <a:endParaRPr lang="en-GB"/>
          </a:p>
        </p:txBody>
      </p:sp>
      <p:sp>
        <p:nvSpPr>
          <p:cNvPr id="5" name="Footer Placeholder 4">
            <a:extLst>
              <a:ext uri="{FF2B5EF4-FFF2-40B4-BE49-F238E27FC236}">
                <a16:creationId xmlns:a16="http://schemas.microsoft.com/office/drawing/2014/main" id="{D8AA02CC-7114-4910-A447-F5B1B52D11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7224AF-38C4-4562-BF49-EE45BE9C8E64}"/>
              </a:ext>
            </a:extLst>
          </p:cNvPr>
          <p:cNvSpPr>
            <a:spLocks noGrp="1"/>
          </p:cNvSpPr>
          <p:nvPr>
            <p:ph type="sldNum" sz="quarter" idx="12"/>
          </p:nvPr>
        </p:nvSpPr>
        <p:spPr/>
        <p:txBody>
          <a:bodyPr/>
          <a:lstStyle/>
          <a:p>
            <a:fld id="{A84E5933-8367-4AC3-BCA0-D8144651BB17}" type="slidenum">
              <a:rPr lang="en-GB" smtClean="0"/>
              <a:t>‹#›</a:t>
            </a:fld>
            <a:endParaRPr lang="en-GB"/>
          </a:p>
        </p:txBody>
      </p:sp>
    </p:spTree>
    <p:extLst>
      <p:ext uri="{BB962C8B-B14F-4D97-AF65-F5344CB8AC3E}">
        <p14:creationId xmlns:p14="http://schemas.microsoft.com/office/powerpoint/2010/main" val="4089675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2DC39-1129-40B2-AB47-C3618E1EE8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225C5B-88BF-4979-81A5-45B88997C9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9F3F9B-6B29-4450-A2BB-C8BAB9263B52}"/>
              </a:ext>
            </a:extLst>
          </p:cNvPr>
          <p:cNvSpPr>
            <a:spLocks noGrp="1"/>
          </p:cNvSpPr>
          <p:nvPr>
            <p:ph type="dt" sz="half" idx="10"/>
          </p:nvPr>
        </p:nvSpPr>
        <p:spPr/>
        <p:txBody>
          <a:bodyPr/>
          <a:lstStyle/>
          <a:p>
            <a:fld id="{5C64A5AC-A12A-446C-853A-059CC05467FD}" type="datetimeFigureOut">
              <a:rPr lang="en-GB" smtClean="0"/>
              <a:t>12/02/2024</a:t>
            </a:fld>
            <a:endParaRPr lang="en-GB"/>
          </a:p>
        </p:txBody>
      </p:sp>
      <p:sp>
        <p:nvSpPr>
          <p:cNvPr id="5" name="Footer Placeholder 4">
            <a:extLst>
              <a:ext uri="{FF2B5EF4-FFF2-40B4-BE49-F238E27FC236}">
                <a16:creationId xmlns:a16="http://schemas.microsoft.com/office/drawing/2014/main" id="{8BDAAB6A-4FD3-435A-994B-6C2CB26F5C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69995D-F9C9-4599-A859-C5EE228FA1A8}"/>
              </a:ext>
            </a:extLst>
          </p:cNvPr>
          <p:cNvSpPr>
            <a:spLocks noGrp="1"/>
          </p:cNvSpPr>
          <p:nvPr>
            <p:ph type="sldNum" sz="quarter" idx="12"/>
          </p:nvPr>
        </p:nvSpPr>
        <p:spPr/>
        <p:txBody>
          <a:bodyPr/>
          <a:lstStyle/>
          <a:p>
            <a:fld id="{A84E5933-8367-4AC3-BCA0-D8144651BB17}" type="slidenum">
              <a:rPr lang="en-GB" smtClean="0"/>
              <a:t>‹#›</a:t>
            </a:fld>
            <a:endParaRPr lang="en-GB"/>
          </a:p>
        </p:txBody>
      </p:sp>
    </p:spTree>
    <p:extLst>
      <p:ext uri="{BB962C8B-B14F-4D97-AF65-F5344CB8AC3E}">
        <p14:creationId xmlns:p14="http://schemas.microsoft.com/office/powerpoint/2010/main" val="645700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25145D-F1DC-4A5B-A569-26A306D8EC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FAA7BE-DA88-41A4-8FFF-40F7148F9E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02B872-95AA-4997-96BC-1D7E2BFC8A32}"/>
              </a:ext>
            </a:extLst>
          </p:cNvPr>
          <p:cNvSpPr>
            <a:spLocks noGrp="1"/>
          </p:cNvSpPr>
          <p:nvPr>
            <p:ph type="dt" sz="half" idx="10"/>
          </p:nvPr>
        </p:nvSpPr>
        <p:spPr/>
        <p:txBody>
          <a:bodyPr/>
          <a:lstStyle/>
          <a:p>
            <a:fld id="{5C64A5AC-A12A-446C-853A-059CC05467FD}" type="datetimeFigureOut">
              <a:rPr lang="en-GB" smtClean="0"/>
              <a:t>12/02/2024</a:t>
            </a:fld>
            <a:endParaRPr lang="en-GB"/>
          </a:p>
        </p:txBody>
      </p:sp>
      <p:sp>
        <p:nvSpPr>
          <p:cNvPr id="5" name="Footer Placeholder 4">
            <a:extLst>
              <a:ext uri="{FF2B5EF4-FFF2-40B4-BE49-F238E27FC236}">
                <a16:creationId xmlns:a16="http://schemas.microsoft.com/office/drawing/2014/main" id="{6D5F9BCB-1267-4302-9139-1F06527A8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71B7D-4AAC-44F1-BA22-4544484167AE}"/>
              </a:ext>
            </a:extLst>
          </p:cNvPr>
          <p:cNvSpPr>
            <a:spLocks noGrp="1"/>
          </p:cNvSpPr>
          <p:nvPr>
            <p:ph type="sldNum" sz="quarter" idx="12"/>
          </p:nvPr>
        </p:nvSpPr>
        <p:spPr/>
        <p:txBody>
          <a:bodyPr/>
          <a:lstStyle/>
          <a:p>
            <a:fld id="{A84E5933-8367-4AC3-BCA0-D8144651BB17}" type="slidenum">
              <a:rPr lang="en-GB" smtClean="0"/>
              <a:t>‹#›</a:t>
            </a:fld>
            <a:endParaRPr lang="en-GB"/>
          </a:p>
        </p:txBody>
      </p:sp>
    </p:spTree>
    <p:extLst>
      <p:ext uri="{BB962C8B-B14F-4D97-AF65-F5344CB8AC3E}">
        <p14:creationId xmlns:p14="http://schemas.microsoft.com/office/powerpoint/2010/main" val="130322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9526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4154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2/12/2024</a:t>
            </a:fld>
            <a:endParaRPr lang="en-US"/>
          </a:p>
        </p:txBody>
      </p:sp>
      <p:sp>
        <p:nvSpPr>
          <p:cNvPr id="6" name="Holder 6"/>
          <p:cNvSpPr>
            <a:spLocks noGrp="1"/>
          </p:cNvSpPr>
          <p:nvPr>
            <p:ph type="sldNum" sz="quarter" idx="7"/>
          </p:nvPr>
        </p:nvSpPr>
        <p:spPr/>
        <p:txBody>
          <a:bodyPr lIns="0" tIns="0" rIns="0" bIns="0"/>
          <a:lstStyle>
            <a:lvl1pPr>
              <a:defRPr sz="900" b="0" i="0">
                <a:solidFill>
                  <a:srgbClr val="005EB8"/>
                </a:solidFill>
                <a:latin typeface="Arial"/>
                <a:cs typeface="Arial"/>
              </a:defRPr>
            </a:lvl1pPr>
          </a:lstStyle>
          <a:p>
            <a:pPr marL="9525">
              <a:lnSpc>
                <a:spcPts val="1073"/>
              </a:lnSpc>
            </a:pPr>
            <a:fld id="{81D60167-4931-47E6-BA6A-407CBD079E47}" type="slidenum">
              <a:rPr dirty="0"/>
              <a:pPr marL="9525">
                <a:lnSpc>
                  <a:spcPts val="1073"/>
                </a:lnSpc>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99339" y="299085"/>
            <a:ext cx="10993323" cy="307777"/>
          </a:xfrm>
        </p:spPr>
        <p:txBody>
          <a:bodyPr lIns="0" tIns="0" rIns="0" bIns="0"/>
          <a:lstStyle>
            <a:lvl1pPr>
              <a:defRPr sz="2000" b="1" i="0">
                <a:solidFill>
                  <a:srgbClr val="005EB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2/12/2024</a:t>
            </a:fld>
            <a:endParaRPr lang="en-US"/>
          </a:p>
        </p:txBody>
      </p:sp>
      <p:sp>
        <p:nvSpPr>
          <p:cNvPr id="6" name="Holder 6"/>
          <p:cNvSpPr>
            <a:spLocks noGrp="1"/>
          </p:cNvSpPr>
          <p:nvPr>
            <p:ph type="sldNum" sz="quarter" idx="7"/>
          </p:nvPr>
        </p:nvSpPr>
        <p:spPr/>
        <p:txBody>
          <a:bodyPr lIns="0" tIns="0" rIns="0" bIns="0"/>
          <a:lstStyle>
            <a:lvl1pPr>
              <a:defRPr sz="900" b="0" i="0">
                <a:solidFill>
                  <a:srgbClr val="005EB8"/>
                </a:solidFill>
                <a:latin typeface="Arial"/>
                <a:cs typeface="Arial"/>
              </a:defRPr>
            </a:lvl1pPr>
          </a:lstStyle>
          <a:p>
            <a:pPr marL="9525">
              <a:lnSpc>
                <a:spcPts val="1073"/>
              </a:lnSpc>
            </a:pPr>
            <a:fld id="{81D60167-4931-47E6-BA6A-407CBD079E47}" type="slidenum">
              <a:rPr dirty="0"/>
              <a:pPr marL="9525">
                <a:lnSpc>
                  <a:spcPts val="1073"/>
                </a:lnSpc>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08579" y="1006866"/>
            <a:ext cx="423761" cy="536588"/>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2129029" y="1028700"/>
            <a:ext cx="858012" cy="859536"/>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6476210" y="428798"/>
            <a:ext cx="434703" cy="550476"/>
          </a:xfrm>
          <a:prstGeom prst="rect">
            <a:avLst/>
          </a:prstGeom>
          <a:blipFill>
            <a:blip r:embed="rId2" cstate="print"/>
            <a:stretch>
              <a:fillRect/>
            </a:stretch>
          </a:blipFill>
        </p:spPr>
        <p:txBody>
          <a:bodyPr wrap="square" lIns="0" tIns="0" rIns="0" bIns="0" rtlCol="0"/>
          <a:lstStyle/>
          <a:p>
            <a:endParaRPr/>
          </a:p>
        </p:txBody>
      </p:sp>
      <p:sp>
        <p:nvSpPr>
          <p:cNvPr id="19" name="bg object 19"/>
          <p:cNvSpPr/>
          <p:nvPr/>
        </p:nvSpPr>
        <p:spPr>
          <a:xfrm>
            <a:off x="5878069" y="772668"/>
            <a:ext cx="664463" cy="665988"/>
          </a:xfrm>
          <a:prstGeom prst="rect">
            <a:avLst/>
          </a:prstGeom>
          <a:blipFill>
            <a:blip r:embed="rId3" cstate="print"/>
            <a:stretch>
              <a:fillRect/>
            </a:stretch>
          </a:blipFill>
        </p:spPr>
        <p:txBody>
          <a:bodyPr wrap="square" lIns="0" tIns="0" rIns="0" bIns="0" rtlCol="0"/>
          <a:lstStyle/>
          <a:p>
            <a:endParaRPr/>
          </a:p>
        </p:txBody>
      </p:sp>
      <p:sp>
        <p:nvSpPr>
          <p:cNvPr id="20" name="bg object 20"/>
          <p:cNvSpPr/>
          <p:nvPr/>
        </p:nvSpPr>
        <p:spPr>
          <a:xfrm>
            <a:off x="7192293" y="670611"/>
            <a:ext cx="365071" cy="463359"/>
          </a:xfrm>
          <a:prstGeom prst="rect">
            <a:avLst/>
          </a:prstGeom>
          <a:blipFill>
            <a:blip r:embed="rId2" cstate="print"/>
            <a:stretch>
              <a:fillRect/>
            </a:stretch>
          </a:blipFill>
        </p:spPr>
        <p:txBody>
          <a:bodyPr wrap="square" lIns="0" tIns="0" rIns="0" bIns="0" rtlCol="0"/>
          <a:lstStyle/>
          <a:p>
            <a:endParaRPr/>
          </a:p>
        </p:txBody>
      </p:sp>
      <p:sp>
        <p:nvSpPr>
          <p:cNvPr id="21" name="bg object 21"/>
          <p:cNvSpPr/>
          <p:nvPr/>
        </p:nvSpPr>
        <p:spPr>
          <a:xfrm>
            <a:off x="7275577" y="1101853"/>
            <a:ext cx="528827" cy="528827"/>
          </a:xfrm>
          <a:prstGeom prst="rect">
            <a:avLst/>
          </a:prstGeom>
          <a:blipFill>
            <a:blip r:embed="rId3" cstate="print"/>
            <a:stretch>
              <a:fillRect/>
            </a:stretch>
          </a:blipFill>
        </p:spPr>
        <p:txBody>
          <a:bodyPr wrap="square" lIns="0" tIns="0" rIns="0" bIns="0" rtlCol="0"/>
          <a:lstStyle/>
          <a:p>
            <a:endParaRPr/>
          </a:p>
        </p:txBody>
      </p:sp>
      <p:sp>
        <p:nvSpPr>
          <p:cNvPr id="22" name="bg object 22"/>
          <p:cNvSpPr/>
          <p:nvPr/>
        </p:nvSpPr>
        <p:spPr>
          <a:xfrm>
            <a:off x="6740652" y="1211581"/>
            <a:ext cx="737616" cy="737615"/>
          </a:xfrm>
          <a:prstGeom prst="rect">
            <a:avLst/>
          </a:prstGeom>
          <a:blipFill>
            <a:blip r:embed="rId3" cstate="print"/>
            <a:stretch>
              <a:fillRect/>
            </a:stretch>
          </a:blipFill>
        </p:spPr>
        <p:txBody>
          <a:bodyPr wrap="square" lIns="0" tIns="0" rIns="0" bIns="0" rtlCol="0"/>
          <a:lstStyle/>
          <a:p>
            <a:endParaRPr/>
          </a:p>
        </p:txBody>
      </p:sp>
      <p:sp>
        <p:nvSpPr>
          <p:cNvPr id="23" name="bg object 23"/>
          <p:cNvSpPr/>
          <p:nvPr/>
        </p:nvSpPr>
        <p:spPr>
          <a:xfrm>
            <a:off x="4656304" y="367477"/>
            <a:ext cx="715221" cy="907781"/>
          </a:xfrm>
          <a:prstGeom prst="rect">
            <a:avLst/>
          </a:prstGeom>
          <a:blipFill>
            <a:blip r:embed="rId2" cstate="print"/>
            <a:stretch>
              <a:fillRect/>
            </a:stretch>
          </a:blipFill>
        </p:spPr>
        <p:txBody>
          <a:bodyPr wrap="square" lIns="0" tIns="0" rIns="0" bIns="0" rtlCol="0"/>
          <a:lstStyle/>
          <a:p>
            <a:endParaRPr/>
          </a:p>
        </p:txBody>
      </p:sp>
      <p:sp>
        <p:nvSpPr>
          <p:cNvPr id="24" name="bg object 24"/>
          <p:cNvSpPr/>
          <p:nvPr/>
        </p:nvSpPr>
        <p:spPr>
          <a:xfrm>
            <a:off x="4478603" y="991794"/>
            <a:ext cx="123348" cy="156557"/>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a:xfrm>
            <a:off x="599339" y="299085"/>
            <a:ext cx="10993323" cy="307777"/>
          </a:xfrm>
        </p:spPr>
        <p:txBody>
          <a:bodyPr lIns="0" tIns="0" rIns="0" bIns="0"/>
          <a:lstStyle>
            <a:lvl1pPr>
              <a:defRPr sz="2000" b="1" i="0">
                <a:solidFill>
                  <a:srgbClr val="005EB8"/>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2/12/2024</a:t>
            </a:fld>
            <a:endParaRPr lang="en-US"/>
          </a:p>
        </p:txBody>
      </p:sp>
      <p:sp>
        <p:nvSpPr>
          <p:cNvPr id="7" name="Holder 7"/>
          <p:cNvSpPr>
            <a:spLocks noGrp="1"/>
          </p:cNvSpPr>
          <p:nvPr>
            <p:ph type="sldNum" sz="quarter" idx="7"/>
          </p:nvPr>
        </p:nvSpPr>
        <p:spPr/>
        <p:txBody>
          <a:bodyPr lIns="0" tIns="0" rIns="0" bIns="0"/>
          <a:lstStyle>
            <a:lvl1pPr>
              <a:defRPr sz="900" b="0" i="0">
                <a:solidFill>
                  <a:srgbClr val="005EB8"/>
                </a:solidFill>
                <a:latin typeface="Arial"/>
                <a:cs typeface="Arial"/>
              </a:defRPr>
            </a:lvl1pPr>
          </a:lstStyle>
          <a:p>
            <a:pPr marL="9525">
              <a:lnSpc>
                <a:spcPts val="1073"/>
              </a:lnSpc>
            </a:pPr>
            <a:fld id="{81D60167-4931-47E6-BA6A-407CBD079E47}" type="slidenum">
              <a:rPr dirty="0"/>
              <a:pPr marL="9525">
                <a:lnSpc>
                  <a:spcPts val="1073"/>
                </a:lnSpc>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74191" y="731520"/>
            <a:ext cx="10812780" cy="612647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a:xfrm>
            <a:off x="599339" y="299085"/>
            <a:ext cx="10993323" cy="307777"/>
          </a:xfrm>
        </p:spPr>
        <p:txBody>
          <a:bodyPr lIns="0" tIns="0" rIns="0" bIns="0"/>
          <a:lstStyle>
            <a:lvl1pPr>
              <a:defRPr sz="2000" b="1" i="0">
                <a:solidFill>
                  <a:srgbClr val="005EB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2/12/2024</a:t>
            </a:fld>
            <a:endParaRPr lang="en-US"/>
          </a:p>
        </p:txBody>
      </p:sp>
      <p:sp>
        <p:nvSpPr>
          <p:cNvPr id="5" name="Holder 5"/>
          <p:cNvSpPr>
            <a:spLocks noGrp="1"/>
          </p:cNvSpPr>
          <p:nvPr>
            <p:ph type="sldNum" sz="quarter" idx="7"/>
          </p:nvPr>
        </p:nvSpPr>
        <p:spPr/>
        <p:txBody>
          <a:bodyPr lIns="0" tIns="0" rIns="0" bIns="0"/>
          <a:lstStyle>
            <a:lvl1pPr>
              <a:defRPr sz="900" b="0" i="0">
                <a:solidFill>
                  <a:srgbClr val="005EB8"/>
                </a:solidFill>
                <a:latin typeface="Arial"/>
                <a:cs typeface="Arial"/>
              </a:defRPr>
            </a:lvl1pPr>
          </a:lstStyle>
          <a:p>
            <a:pPr marL="9525">
              <a:lnSpc>
                <a:spcPts val="1073"/>
              </a:lnSpc>
            </a:pPr>
            <a:fld id="{81D60167-4931-47E6-BA6A-407CBD079E47}" type="slidenum">
              <a:rPr dirty="0"/>
              <a:pPr marL="9525">
                <a:lnSpc>
                  <a:spcPts val="1073"/>
                </a:lnSpc>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18603" y="0"/>
            <a:ext cx="7673396" cy="6857996"/>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0759022" y="856188"/>
            <a:ext cx="795655" cy="261620"/>
          </a:xfrm>
          <a:custGeom>
            <a:avLst/>
            <a:gdLst/>
            <a:ahLst/>
            <a:cxnLst/>
            <a:rect l="l" t="t" r="r" b="b"/>
            <a:pathLst>
              <a:path w="795654" h="261619">
                <a:moveTo>
                  <a:pt x="795658" y="0"/>
                </a:moveTo>
                <a:lnTo>
                  <a:pt x="759840" y="0"/>
                </a:lnTo>
                <a:lnTo>
                  <a:pt x="759840" y="201563"/>
                </a:lnTo>
                <a:lnTo>
                  <a:pt x="795658" y="201563"/>
                </a:lnTo>
                <a:lnTo>
                  <a:pt x="795658" y="0"/>
                </a:lnTo>
                <a:close/>
              </a:path>
              <a:path w="795654" h="261619">
                <a:moveTo>
                  <a:pt x="716858" y="86480"/>
                </a:moveTo>
                <a:lnTo>
                  <a:pt x="659557" y="86480"/>
                </a:lnTo>
                <a:lnTo>
                  <a:pt x="673221" y="87950"/>
                </a:lnTo>
                <a:lnTo>
                  <a:pt x="682913" y="92885"/>
                </a:lnTo>
                <a:lnTo>
                  <a:pt x="688688" y="102070"/>
                </a:lnTo>
                <a:lnTo>
                  <a:pt x="690601" y="116290"/>
                </a:lnTo>
                <a:lnTo>
                  <a:pt x="670898" y="116290"/>
                </a:lnTo>
                <a:lnTo>
                  <a:pt x="659012" y="116579"/>
                </a:lnTo>
                <a:lnTo>
                  <a:pt x="614825" y="130369"/>
                </a:lnTo>
                <a:lnTo>
                  <a:pt x="600471" y="163996"/>
                </a:lnTo>
                <a:lnTo>
                  <a:pt x="604583" y="181401"/>
                </a:lnTo>
                <a:lnTo>
                  <a:pt x="615466" y="194110"/>
                </a:lnTo>
                <a:lnTo>
                  <a:pt x="630939" y="201900"/>
                </a:lnTo>
                <a:lnTo>
                  <a:pt x="648819" y="204546"/>
                </a:lnTo>
                <a:lnTo>
                  <a:pt x="661412" y="202999"/>
                </a:lnTo>
                <a:lnTo>
                  <a:pt x="673439" y="198434"/>
                </a:lnTo>
                <a:lnTo>
                  <a:pt x="683899" y="190961"/>
                </a:lnTo>
                <a:lnTo>
                  <a:pt x="691789" y="180693"/>
                </a:lnTo>
                <a:lnTo>
                  <a:pt x="724207" y="180693"/>
                </a:lnTo>
                <a:lnTo>
                  <a:pt x="724124" y="178308"/>
                </a:lnTo>
                <a:lnTo>
                  <a:pt x="657764" y="178308"/>
                </a:lnTo>
                <a:lnTo>
                  <a:pt x="648687" y="177376"/>
                </a:lnTo>
                <a:lnTo>
                  <a:pt x="641504" y="174431"/>
                </a:lnTo>
                <a:lnTo>
                  <a:pt x="636780" y="169250"/>
                </a:lnTo>
                <a:lnTo>
                  <a:pt x="635080" y="161609"/>
                </a:lnTo>
                <a:lnTo>
                  <a:pt x="639065" y="148827"/>
                </a:lnTo>
                <a:lnTo>
                  <a:pt x="649041" y="141634"/>
                </a:lnTo>
                <a:lnTo>
                  <a:pt x="662038" y="138466"/>
                </a:lnTo>
                <a:lnTo>
                  <a:pt x="675089" y="137758"/>
                </a:lnTo>
                <a:lnTo>
                  <a:pt x="723439" y="137758"/>
                </a:lnTo>
                <a:lnTo>
                  <a:pt x="723389" y="117706"/>
                </a:lnTo>
                <a:lnTo>
                  <a:pt x="720068" y="91932"/>
                </a:lnTo>
                <a:lnTo>
                  <a:pt x="716858" y="86480"/>
                </a:lnTo>
                <a:close/>
              </a:path>
              <a:path w="795654" h="261619">
                <a:moveTo>
                  <a:pt x="724207" y="180693"/>
                </a:moveTo>
                <a:lnTo>
                  <a:pt x="692394" y="180693"/>
                </a:lnTo>
                <a:lnTo>
                  <a:pt x="692394" y="194408"/>
                </a:lnTo>
                <a:lnTo>
                  <a:pt x="693582" y="201563"/>
                </a:lnTo>
                <a:lnTo>
                  <a:pt x="725230" y="201563"/>
                </a:lnTo>
                <a:lnTo>
                  <a:pt x="724787" y="193699"/>
                </a:lnTo>
                <a:lnTo>
                  <a:pt x="724399" y="186059"/>
                </a:lnTo>
                <a:lnTo>
                  <a:pt x="724207" y="180693"/>
                </a:lnTo>
                <a:close/>
              </a:path>
              <a:path w="795654" h="261619">
                <a:moveTo>
                  <a:pt x="723439" y="137758"/>
                </a:moveTo>
                <a:lnTo>
                  <a:pt x="690601" y="137758"/>
                </a:lnTo>
                <a:lnTo>
                  <a:pt x="690227" y="145668"/>
                </a:lnTo>
                <a:lnTo>
                  <a:pt x="688959" y="153188"/>
                </a:lnTo>
                <a:lnTo>
                  <a:pt x="657764" y="178308"/>
                </a:lnTo>
                <a:lnTo>
                  <a:pt x="724124" y="178308"/>
                </a:lnTo>
                <a:lnTo>
                  <a:pt x="724022" y="170555"/>
                </a:lnTo>
                <a:lnTo>
                  <a:pt x="723733" y="163996"/>
                </a:lnTo>
                <a:lnTo>
                  <a:pt x="723625" y="160148"/>
                </a:lnTo>
                <a:lnTo>
                  <a:pt x="723499" y="153188"/>
                </a:lnTo>
                <a:lnTo>
                  <a:pt x="723439" y="137758"/>
                </a:lnTo>
                <a:close/>
              </a:path>
              <a:path w="795654" h="261619">
                <a:moveTo>
                  <a:pt x="663747" y="60236"/>
                </a:moveTo>
                <a:lnTo>
                  <a:pt x="651654" y="60898"/>
                </a:lnTo>
                <a:lnTo>
                  <a:pt x="639119" y="62847"/>
                </a:lnTo>
                <a:lnTo>
                  <a:pt x="626811" y="66026"/>
                </a:lnTo>
                <a:lnTo>
                  <a:pt x="615398" y="70379"/>
                </a:lnTo>
                <a:lnTo>
                  <a:pt x="616587" y="101373"/>
                </a:lnTo>
                <a:lnTo>
                  <a:pt x="626159" y="95276"/>
                </a:lnTo>
                <a:lnTo>
                  <a:pt x="636735" y="90575"/>
                </a:lnTo>
                <a:lnTo>
                  <a:pt x="647978" y="87550"/>
                </a:lnTo>
                <a:lnTo>
                  <a:pt x="659557" y="86480"/>
                </a:lnTo>
                <a:lnTo>
                  <a:pt x="716858" y="86480"/>
                </a:lnTo>
                <a:lnTo>
                  <a:pt x="709479" y="73949"/>
                </a:lnTo>
                <a:lnTo>
                  <a:pt x="690946" y="63571"/>
                </a:lnTo>
                <a:lnTo>
                  <a:pt x="663747" y="60236"/>
                </a:lnTo>
                <a:close/>
              </a:path>
              <a:path w="795654" h="261619">
                <a:moveTo>
                  <a:pt x="552726" y="89458"/>
                </a:moveTo>
                <a:lnTo>
                  <a:pt x="516303" y="89458"/>
                </a:lnTo>
                <a:lnTo>
                  <a:pt x="516303" y="159822"/>
                </a:lnTo>
                <a:lnTo>
                  <a:pt x="519260" y="178382"/>
                </a:lnTo>
                <a:lnTo>
                  <a:pt x="527869" y="192470"/>
                </a:lnTo>
                <a:lnTo>
                  <a:pt x="541740" y="201415"/>
                </a:lnTo>
                <a:lnTo>
                  <a:pt x="560482" y="204546"/>
                </a:lnTo>
                <a:lnTo>
                  <a:pt x="568108" y="204415"/>
                </a:lnTo>
                <a:lnTo>
                  <a:pt x="574952" y="203949"/>
                </a:lnTo>
                <a:lnTo>
                  <a:pt x="581123" y="203035"/>
                </a:lnTo>
                <a:lnTo>
                  <a:pt x="586731" y="201563"/>
                </a:lnTo>
                <a:lnTo>
                  <a:pt x="586232" y="177114"/>
                </a:lnTo>
                <a:lnTo>
                  <a:pt x="569427" y="177114"/>
                </a:lnTo>
                <a:lnTo>
                  <a:pt x="561030" y="175157"/>
                </a:lnTo>
                <a:lnTo>
                  <a:pt x="555932" y="169958"/>
                </a:lnTo>
                <a:lnTo>
                  <a:pt x="553406" y="162523"/>
                </a:lnTo>
                <a:lnTo>
                  <a:pt x="552726" y="153859"/>
                </a:lnTo>
                <a:lnTo>
                  <a:pt x="552726" y="89458"/>
                </a:lnTo>
                <a:close/>
              </a:path>
              <a:path w="795654" h="261619">
                <a:moveTo>
                  <a:pt x="586147" y="172940"/>
                </a:moveTo>
                <a:lnTo>
                  <a:pt x="581957" y="175325"/>
                </a:lnTo>
                <a:lnTo>
                  <a:pt x="575994" y="177114"/>
                </a:lnTo>
                <a:lnTo>
                  <a:pt x="586232" y="177114"/>
                </a:lnTo>
                <a:lnTo>
                  <a:pt x="586147" y="172940"/>
                </a:lnTo>
                <a:close/>
              </a:path>
              <a:path w="795654" h="261619">
                <a:moveTo>
                  <a:pt x="584354" y="63214"/>
                </a:moveTo>
                <a:lnTo>
                  <a:pt x="490034" y="63214"/>
                </a:lnTo>
                <a:lnTo>
                  <a:pt x="490034" y="89458"/>
                </a:lnTo>
                <a:lnTo>
                  <a:pt x="584354" y="89458"/>
                </a:lnTo>
                <a:lnTo>
                  <a:pt x="584354" y="63214"/>
                </a:lnTo>
                <a:close/>
              </a:path>
              <a:path w="795654" h="261619">
                <a:moveTo>
                  <a:pt x="552726" y="23869"/>
                </a:moveTo>
                <a:lnTo>
                  <a:pt x="516303" y="35783"/>
                </a:lnTo>
                <a:lnTo>
                  <a:pt x="516303" y="63214"/>
                </a:lnTo>
                <a:lnTo>
                  <a:pt x="552726" y="63214"/>
                </a:lnTo>
                <a:lnTo>
                  <a:pt x="552726" y="23869"/>
                </a:lnTo>
                <a:close/>
              </a:path>
              <a:path w="795654" h="261619">
                <a:moveTo>
                  <a:pt x="466766" y="3582"/>
                </a:moveTo>
                <a:lnTo>
                  <a:pt x="430948" y="3582"/>
                </a:lnTo>
                <a:lnTo>
                  <a:pt x="430948" y="38178"/>
                </a:lnTo>
                <a:lnTo>
                  <a:pt x="466766" y="38178"/>
                </a:lnTo>
                <a:lnTo>
                  <a:pt x="466766" y="3582"/>
                </a:lnTo>
                <a:close/>
              </a:path>
              <a:path w="795654" h="261619">
                <a:moveTo>
                  <a:pt x="466766" y="63214"/>
                </a:moveTo>
                <a:lnTo>
                  <a:pt x="430948" y="63214"/>
                </a:lnTo>
                <a:lnTo>
                  <a:pt x="430948" y="201563"/>
                </a:lnTo>
                <a:lnTo>
                  <a:pt x="466766" y="201563"/>
                </a:lnTo>
                <a:lnTo>
                  <a:pt x="466766" y="63214"/>
                </a:lnTo>
                <a:close/>
              </a:path>
              <a:path w="795654" h="261619">
                <a:moveTo>
                  <a:pt x="274560" y="221242"/>
                </a:moveTo>
                <a:lnTo>
                  <a:pt x="296946" y="259109"/>
                </a:lnTo>
                <a:lnTo>
                  <a:pt x="319927" y="261196"/>
                </a:lnTo>
                <a:lnTo>
                  <a:pt x="355732" y="255111"/>
                </a:lnTo>
                <a:lnTo>
                  <a:pt x="378051" y="238908"/>
                </a:lnTo>
                <a:lnTo>
                  <a:pt x="380882" y="233168"/>
                </a:lnTo>
                <a:lnTo>
                  <a:pt x="315153" y="233168"/>
                </a:lnTo>
                <a:lnTo>
                  <a:pt x="305620" y="232144"/>
                </a:lnTo>
                <a:lnTo>
                  <a:pt x="294856" y="229441"/>
                </a:lnTo>
                <a:lnTo>
                  <a:pt x="284092" y="225621"/>
                </a:lnTo>
                <a:lnTo>
                  <a:pt x="274560" y="221242"/>
                </a:lnTo>
                <a:close/>
              </a:path>
              <a:path w="795654" h="261619">
                <a:moveTo>
                  <a:pt x="392752" y="179499"/>
                </a:moveTo>
                <a:lnTo>
                  <a:pt x="356934" y="179499"/>
                </a:lnTo>
                <a:lnTo>
                  <a:pt x="356029" y="197948"/>
                </a:lnTo>
                <a:lnTo>
                  <a:pt x="351039" y="215279"/>
                </a:lnTo>
                <a:lnTo>
                  <a:pt x="338551" y="228137"/>
                </a:lnTo>
                <a:lnTo>
                  <a:pt x="315153" y="233168"/>
                </a:lnTo>
                <a:lnTo>
                  <a:pt x="380882" y="233168"/>
                </a:lnTo>
                <a:lnTo>
                  <a:pt x="389515" y="215661"/>
                </a:lnTo>
                <a:lnTo>
                  <a:pt x="392752" y="188445"/>
                </a:lnTo>
                <a:lnTo>
                  <a:pt x="392752" y="179499"/>
                </a:lnTo>
                <a:close/>
              </a:path>
              <a:path w="795654" h="261619">
                <a:moveTo>
                  <a:pt x="315757" y="60236"/>
                </a:moveTo>
                <a:lnTo>
                  <a:pt x="288895" y="66720"/>
                </a:lnTo>
                <a:lnTo>
                  <a:pt x="270536" y="83490"/>
                </a:lnTo>
                <a:lnTo>
                  <a:pt x="260011" y="106523"/>
                </a:lnTo>
                <a:lnTo>
                  <a:pt x="256651" y="131795"/>
                </a:lnTo>
                <a:lnTo>
                  <a:pt x="259721" y="158293"/>
                </a:lnTo>
                <a:lnTo>
                  <a:pt x="269564" y="180543"/>
                </a:lnTo>
                <a:lnTo>
                  <a:pt x="287127" y="195861"/>
                </a:lnTo>
                <a:lnTo>
                  <a:pt x="313360" y="201563"/>
                </a:lnTo>
                <a:lnTo>
                  <a:pt x="327720" y="199793"/>
                </a:lnTo>
                <a:lnTo>
                  <a:pt x="340004" y="195003"/>
                </a:lnTo>
                <a:lnTo>
                  <a:pt x="349709" y="187978"/>
                </a:lnTo>
                <a:lnTo>
                  <a:pt x="356330" y="179499"/>
                </a:lnTo>
                <a:lnTo>
                  <a:pt x="392752" y="179499"/>
                </a:lnTo>
                <a:lnTo>
                  <a:pt x="392752" y="173536"/>
                </a:lnTo>
                <a:lnTo>
                  <a:pt x="325306" y="173536"/>
                </a:lnTo>
                <a:lnTo>
                  <a:pt x="311642" y="169613"/>
                </a:lnTo>
                <a:lnTo>
                  <a:pt x="301950" y="159597"/>
                </a:lnTo>
                <a:lnTo>
                  <a:pt x="296175" y="146116"/>
                </a:lnTo>
                <a:lnTo>
                  <a:pt x="294262" y="131795"/>
                </a:lnTo>
                <a:lnTo>
                  <a:pt x="295856" y="115938"/>
                </a:lnTo>
                <a:lnTo>
                  <a:pt x="301199" y="101983"/>
                </a:lnTo>
                <a:lnTo>
                  <a:pt x="311132" y="92053"/>
                </a:lnTo>
                <a:lnTo>
                  <a:pt x="326494" y="88271"/>
                </a:lnTo>
                <a:lnTo>
                  <a:pt x="392752" y="88271"/>
                </a:lnTo>
                <a:lnTo>
                  <a:pt x="392752" y="82294"/>
                </a:lnTo>
                <a:lnTo>
                  <a:pt x="358123" y="82294"/>
                </a:lnTo>
                <a:lnTo>
                  <a:pt x="349746" y="72055"/>
                </a:lnTo>
                <a:lnTo>
                  <a:pt x="339856" y="65227"/>
                </a:lnTo>
                <a:lnTo>
                  <a:pt x="328507" y="61418"/>
                </a:lnTo>
                <a:lnTo>
                  <a:pt x="315757" y="60236"/>
                </a:lnTo>
                <a:close/>
              </a:path>
              <a:path w="795654" h="261619">
                <a:moveTo>
                  <a:pt x="392752" y="88271"/>
                </a:moveTo>
                <a:lnTo>
                  <a:pt x="326494" y="88271"/>
                </a:lnTo>
                <a:lnTo>
                  <a:pt x="340319" y="91625"/>
                </a:lnTo>
                <a:lnTo>
                  <a:pt x="349775" y="100791"/>
                </a:lnTo>
                <a:lnTo>
                  <a:pt x="355201" y="114430"/>
                </a:lnTo>
                <a:lnTo>
                  <a:pt x="356934" y="131197"/>
                </a:lnTo>
                <a:lnTo>
                  <a:pt x="355182" y="147373"/>
                </a:lnTo>
                <a:lnTo>
                  <a:pt x="349626" y="160865"/>
                </a:lnTo>
                <a:lnTo>
                  <a:pt x="339817" y="170107"/>
                </a:lnTo>
                <a:lnTo>
                  <a:pt x="325306" y="173536"/>
                </a:lnTo>
                <a:lnTo>
                  <a:pt x="392752" y="173536"/>
                </a:lnTo>
                <a:lnTo>
                  <a:pt x="392752" y="88271"/>
                </a:lnTo>
                <a:close/>
              </a:path>
              <a:path w="795654" h="261619">
                <a:moveTo>
                  <a:pt x="392752" y="63214"/>
                </a:moveTo>
                <a:lnTo>
                  <a:pt x="358727" y="63214"/>
                </a:lnTo>
                <a:lnTo>
                  <a:pt x="358727" y="82294"/>
                </a:lnTo>
                <a:lnTo>
                  <a:pt x="392752" y="82294"/>
                </a:lnTo>
                <a:lnTo>
                  <a:pt x="392752" y="63214"/>
                </a:lnTo>
                <a:close/>
              </a:path>
              <a:path w="795654" h="261619">
                <a:moveTo>
                  <a:pt x="228004" y="3582"/>
                </a:moveTo>
                <a:lnTo>
                  <a:pt x="191601" y="3582"/>
                </a:lnTo>
                <a:lnTo>
                  <a:pt x="191601" y="38178"/>
                </a:lnTo>
                <a:lnTo>
                  <a:pt x="228004" y="38178"/>
                </a:lnTo>
                <a:lnTo>
                  <a:pt x="228004" y="3582"/>
                </a:lnTo>
                <a:close/>
              </a:path>
              <a:path w="795654" h="261619">
                <a:moveTo>
                  <a:pt x="228004" y="63214"/>
                </a:moveTo>
                <a:lnTo>
                  <a:pt x="191601" y="63214"/>
                </a:lnTo>
                <a:lnTo>
                  <a:pt x="191602" y="201563"/>
                </a:lnTo>
                <a:lnTo>
                  <a:pt x="228004" y="201563"/>
                </a:lnTo>
                <a:lnTo>
                  <a:pt x="228004" y="63214"/>
                </a:lnTo>
                <a:close/>
              </a:path>
              <a:path w="795654" h="261619">
                <a:moveTo>
                  <a:pt x="51330" y="14329"/>
                </a:moveTo>
                <a:lnTo>
                  <a:pt x="0" y="14329"/>
                </a:lnTo>
                <a:lnTo>
                  <a:pt x="0" y="201563"/>
                </a:lnTo>
                <a:lnTo>
                  <a:pt x="51330" y="201563"/>
                </a:lnTo>
                <a:lnTo>
                  <a:pt x="92728" y="197417"/>
                </a:lnTo>
                <a:lnTo>
                  <a:pt x="127353" y="182704"/>
                </a:lnTo>
                <a:lnTo>
                  <a:pt x="136431" y="171747"/>
                </a:lnTo>
                <a:lnTo>
                  <a:pt x="37591" y="171747"/>
                </a:lnTo>
                <a:lnTo>
                  <a:pt x="37591" y="43531"/>
                </a:lnTo>
                <a:lnTo>
                  <a:pt x="135928" y="43531"/>
                </a:lnTo>
                <a:lnTo>
                  <a:pt x="127353" y="33184"/>
                </a:lnTo>
                <a:lnTo>
                  <a:pt x="92728" y="18474"/>
                </a:lnTo>
                <a:lnTo>
                  <a:pt x="51330" y="14329"/>
                </a:lnTo>
                <a:close/>
              </a:path>
              <a:path w="795654" h="261619">
                <a:moveTo>
                  <a:pt x="135928" y="43531"/>
                </a:moveTo>
                <a:lnTo>
                  <a:pt x="58481" y="43531"/>
                </a:lnTo>
                <a:lnTo>
                  <a:pt x="81534" y="47809"/>
                </a:lnTo>
                <a:lnTo>
                  <a:pt x="101393" y="60306"/>
                </a:lnTo>
                <a:lnTo>
                  <a:pt x="115318" y="80516"/>
                </a:lnTo>
                <a:lnTo>
                  <a:pt x="120569" y="107934"/>
                </a:lnTo>
                <a:lnTo>
                  <a:pt x="115319" y="135015"/>
                </a:lnTo>
                <a:lnTo>
                  <a:pt x="101393" y="155049"/>
                </a:lnTo>
                <a:lnTo>
                  <a:pt x="81534" y="167479"/>
                </a:lnTo>
                <a:lnTo>
                  <a:pt x="58481" y="171747"/>
                </a:lnTo>
                <a:lnTo>
                  <a:pt x="136431" y="171747"/>
                </a:lnTo>
                <a:lnTo>
                  <a:pt x="151123" y="154013"/>
                </a:lnTo>
                <a:lnTo>
                  <a:pt x="159953" y="107934"/>
                </a:lnTo>
                <a:lnTo>
                  <a:pt x="151123" y="61867"/>
                </a:lnTo>
                <a:lnTo>
                  <a:pt x="135928" y="43531"/>
                </a:lnTo>
                <a:close/>
              </a:path>
            </a:pathLst>
          </a:custGeom>
          <a:solidFill>
            <a:srgbClr val="000000"/>
          </a:solidFill>
        </p:spPr>
        <p:txBody>
          <a:bodyPr wrap="square" lIns="0" tIns="0" rIns="0" bIns="0" rtlCol="0"/>
          <a:lstStyle/>
          <a:p>
            <a:endParaRPr/>
          </a:p>
        </p:txBody>
      </p:sp>
      <p:sp>
        <p:nvSpPr>
          <p:cNvPr id="18" name="bg object 18"/>
          <p:cNvSpPr/>
          <p:nvPr/>
        </p:nvSpPr>
        <p:spPr>
          <a:xfrm>
            <a:off x="10627693" y="380336"/>
            <a:ext cx="946151" cy="381635"/>
          </a:xfrm>
          <a:custGeom>
            <a:avLst/>
            <a:gdLst/>
            <a:ahLst/>
            <a:cxnLst/>
            <a:rect l="l" t="t" r="r" b="b"/>
            <a:pathLst>
              <a:path w="946150" h="381634">
                <a:moveTo>
                  <a:pt x="946083" y="0"/>
                </a:moveTo>
                <a:lnTo>
                  <a:pt x="0" y="0"/>
                </a:lnTo>
                <a:lnTo>
                  <a:pt x="0" y="381041"/>
                </a:lnTo>
                <a:lnTo>
                  <a:pt x="946083" y="381041"/>
                </a:lnTo>
                <a:lnTo>
                  <a:pt x="946083" y="348840"/>
                </a:lnTo>
                <a:lnTo>
                  <a:pt x="732986" y="348840"/>
                </a:lnTo>
                <a:lnTo>
                  <a:pt x="708499" y="347498"/>
                </a:lnTo>
                <a:lnTo>
                  <a:pt x="683449" y="343921"/>
                </a:lnTo>
                <a:lnTo>
                  <a:pt x="681405" y="343486"/>
                </a:lnTo>
                <a:lnTo>
                  <a:pt x="26862" y="343486"/>
                </a:lnTo>
                <a:lnTo>
                  <a:pt x="92519" y="36971"/>
                </a:lnTo>
                <a:lnTo>
                  <a:pt x="765316" y="36971"/>
                </a:lnTo>
                <a:lnTo>
                  <a:pt x="766400" y="36557"/>
                </a:lnTo>
                <a:lnTo>
                  <a:pt x="816549" y="31597"/>
                </a:lnTo>
                <a:lnTo>
                  <a:pt x="946083" y="31597"/>
                </a:lnTo>
                <a:lnTo>
                  <a:pt x="946083" y="0"/>
                </a:lnTo>
                <a:close/>
              </a:path>
              <a:path w="946150" h="381634">
                <a:moveTo>
                  <a:pt x="823116" y="92437"/>
                </a:moveTo>
                <a:lnTo>
                  <a:pt x="800009" y="93571"/>
                </a:lnTo>
                <a:lnTo>
                  <a:pt x="781267" y="97876"/>
                </a:lnTo>
                <a:lnTo>
                  <a:pt x="768648" y="106769"/>
                </a:lnTo>
                <a:lnTo>
                  <a:pt x="764030" y="121640"/>
                </a:lnTo>
                <a:lnTo>
                  <a:pt x="776446" y="141953"/>
                </a:lnTo>
                <a:lnTo>
                  <a:pt x="806052" y="156056"/>
                </a:lnTo>
                <a:lnTo>
                  <a:pt x="841389" y="172050"/>
                </a:lnTo>
                <a:lnTo>
                  <a:pt x="870996" y="198035"/>
                </a:lnTo>
                <a:lnTo>
                  <a:pt x="883411" y="242113"/>
                </a:lnTo>
                <a:lnTo>
                  <a:pt x="874644" y="285725"/>
                </a:lnTo>
                <a:lnTo>
                  <a:pt x="851093" y="316258"/>
                </a:lnTo>
                <a:lnTo>
                  <a:pt x="816883" y="335657"/>
                </a:lnTo>
                <a:lnTo>
                  <a:pt x="776139" y="345868"/>
                </a:lnTo>
                <a:lnTo>
                  <a:pt x="732986" y="348840"/>
                </a:lnTo>
                <a:lnTo>
                  <a:pt x="946083" y="348840"/>
                </a:lnTo>
                <a:lnTo>
                  <a:pt x="946083" y="106143"/>
                </a:lnTo>
                <a:lnTo>
                  <a:pt x="891167" y="106143"/>
                </a:lnTo>
                <a:lnTo>
                  <a:pt x="878016" y="100979"/>
                </a:lnTo>
                <a:lnTo>
                  <a:pt x="862513" y="96603"/>
                </a:lnTo>
                <a:lnTo>
                  <a:pt x="844325" y="93571"/>
                </a:lnTo>
                <a:lnTo>
                  <a:pt x="823116" y="92437"/>
                </a:lnTo>
                <a:close/>
              </a:path>
              <a:path w="946150" h="381634">
                <a:moveTo>
                  <a:pt x="148027" y="131179"/>
                </a:moveTo>
                <a:lnTo>
                  <a:pt x="147443" y="131179"/>
                </a:lnTo>
                <a:lnTo>
                  <a:pt x="104453" y="343486"/>
                </a:lnTo>
                <a:lnTo>
                  <a:pt x="212492" y="343486"/>
                </a:lnTo>
                <a:lnTo>
                  <a:pt x="148027" y="131179"/>
                </a:lnTo>
                <a:close/>
              </a:path>
              <a:path w="946150" h="381634">
                <a:moveTo>
                  <a:pt x="410661" y="36971"/>
                </a:moveTo>
                <a:lnTo>
                  <a:pt x="380222" y="36971"/>
                </a:lnTo>
                <a:lnTo>
                  <a:pt x="315153" y="343486"/>
                </a:lnTo>
                <a:lnTo>
                  <a:pt x="346801" y="343486"/>
                </a:lnTo>
                <a:lnTo>
                  <a:pt x="410661" y="36971"/>
                </a:lnTo>
                <a:close/>
              </a:path>
              <a:path w="946150" h="381634">
                <a:moveTo>
                  <a:pt x="554519" y="212286"/>
                </a:moveTo>
                <a:lnTo>
                  <a:pt x="456633" y="212286"/>
                </a:lnTo>
                <a:lnTo>
                  <a:pt x="429175" y="343486"/>
                </a:lnTo>
                <a:lnTo>
                  <a:pt x="527061" y="343486"/>
                </a:lnTo>
                <a:lnTo>
                  <a:pt x="554519" y="212286"/>
                </a:lnTo>
                <a:close/>
              </a:path>
              <a:path w="946150" h="381634">
                <a:moveTo>
                  <a:pt x="765316" y="36971"/>
                </a:moveTo>
                <a:lnTo>
                  <a:pt x="673900" y="36971"/>
                </a:lnTo>
                <a:lnTo>
                  <a:pt x="609435" y="343486"/>
                </a:lnTo>
                <a:lnTo>
                  <a:pt x="681405" y="343486"/>
                </a:lnTo>
                <a:lnTo>
                  <a:pt x="659291" y="338778"/>
                </a:lnTo>
                <a:lnTo>
                  <a:pt x="637478" y="332739"/>
                </a:lnTo>
                <a:lnTo>
                  <a:pt x="657180" y="270128"/>
                </a:lnTo>
                <a:lnTo>
                  <a:pt x="792179" y="270128"/>
                </a:lnTo>
                <a:lnTo>
                  <a:pt x="798640" y="251652"/>
                </a:lnTo>
                <a:lnTo>
                  <a:pt x="786226" y="228724"/>
                </a:lnTo>
                <a:lnTo>
                  <a:pt x="756625" y="213814"/>
                </a:lnTo>
                <a:lnTo>
                  <a:pt x="721294" y="198621"/>
                </a:lnTo>
                <a:lnTo>
                  <a:pt x="691693" y="174843"/>
                </a:lnTo>
                <a:lnTo>
                  <a:pt x="679279" y="134178"/>
                </a:lnTo>
                <a:lnTo>
                  <a:pt x="691161" y="84943"/>
                </a:lnTo>
                <a:lnTo>
                  <a:pt x="722402" y="53371"/>
                </a:lnTo>
                <a:lnTo>
                  <a:pt x="765316" y="36971"/>
                </a:lnTo>
                <a:close/>
              </a:path>
              <a:path w="946150" h="381634">
                <a:moveTo>
                  <a:pt x="792179" y="270128"/>
                </a:moveTo>
                <a:lnTo>
                  <a:pt x="657180" y="270128"/>
                </a:lnTo>
                <a:lnTo>
                  <a:pt x="672047" y="277457"/>
                </a:lnTo>
                <a:lnTo>
                  <a:pt x="691057" y="283104"/>
                </a:lnTo>
                <a:lnTo>
                  <a:pt x="712079" y="286735"/>
                </a:lnTo>
                <a:lnTo>
                  <a:pt x="732986" y="288020"/>
                </a:lnTo>
                <a:lnTo>
                  <a:pt x="754072" y="286781"/>
                </a:lnTo>
                <a:lnTo>
                  <a:pt x="775438" y="281685"/>
                </a:lnTo>
                <a:lnTo>
                  <a:pt x="791991" y="270665"/>
                </a:lnTo>
                <a:lnTo>
                  <a:pt x="792179" y="270128"/>
                </a:lnTo>
                <a:close/>
              </a:path>
              <a:path w="946150" h="381634">
                <a:moveTo>
                  <a:pt x="302622" y="36971"/>
                </a:moveTo>
                <a:lnTo>
                  <a:pt x="195187" y="36971"/>
                </a:lnTo>
                <a:lnTo>
                  <a:pt x="258464" y="249257"/>
                </a:lnTo>
                <a:lnTo>
                  <a:pt x="259652" y="249257"/>
                </a:lnTo>
                <a:lnTo>
                  <a:pt x="302622" y="36971"/>
                </a:lnTo>
                <a:close/>
              </a:path>
              <a:path w="946150" h="381634">
                <a:moveTo>
                  <a:pt x="590922" y="36971"/>
                </a:moveTo>
                <a:lnTo>
                  <a:pt x="493640" y="36971"/>
                </a:lnTo>
                <a:lnTo>
                  <a:pt x="469163" y="153841"/>
                </a:lnTo>
                <a:lnTo>
                  <a:pt x="567049" y="153841"/>
                </a:lnTo>
                <a:lnTo>
                  <a:pt x="590922" y="36971"/>
                </a:lnTo>
                <a:close/>
              </a:path>
              <a:path w="946150" h="381634">
                <a:moveTo>
                  <a:pt x="946083" y="31597"/>
                </a:moveTo>
                <a:lnTo>
                  <a:pt x="816549" y="31597"/>
                </a:lnTo>
                <a:lnTo>
                  <a:pt x="844216" y="32400"/>
                </a:lnTo>
                <a:lnTo>
                  <a:pt x="869979" y="34883"/>
                </a:lnTo>
                <a:lnTo>
                  <a:pt x="892607" y="39154"/>
                </a:lnTo>
                <a:lnTo>
                  <a:pt x="910869" y="45323"/>
                </a:lnTo>
                <a:lnTo>
                  <a:pt x="891167" y="106143"/>
                </a:lnTo>
                <a:lnTo>
                  <a:pt x="946083" y="106143"/>
                </a:lnTo>
                <a:lnTo>
                  <a:pt x="946083" y="31597"/>
                </a:lnTo>
                <a:close/>
              </a:path>
            </a:pathLst>
          </a:custGeom>
          <a:solidFill>
            <a:srgbClr val="086CB4"/>
          </a:solidFill>
        </p:spPr>
        <p:txBody>
          <a:bodyPr wrap="square" lIns="0" tIns="0" rIns="0" bIns="0" rtlCol="0"/>
          <a:lstStyle/>
          <a:p>
            <a:endParaRPr/>
          </a:p>
        </p:txBody>
      </p:sp>
      <p:sp>
        <p:nvSpPr>
          <p:cNvPr id="19" name="bg object 19"/>
          <p:cNvSpPr/>
          <p:nvPr/>
        </p:nvSpPr>
        <p:spPr>
          <a:xfrm>
            <a:off x="435754" y="6087785"/>
            <a:ext cx="2658079" cy="403131"/>
          </a:xfrm>
          <a:prstGeom prst="rect">
            <a:avLst/>
          </a:prstGeom>
          <a:blipFill>
            <a:blip r:embed="rId3" cstate="print"/>
            <a:stretch>
              <a:fillRect/>
            </a:stretch>
          </a:blipFill>
        </p:spPr>
        <p:txBody>
          <a:bodyPr wrap="square" lIns="0" tIns="0" rIns="0" bIns="0" rtlCol="0"/>
          <a:lstStyle/>
          <a:p>
            <a:endParaRPr/>
          </a:p>
        </p:txBody>
      </p:sp>
      <p:sp>
        <p:nvSpPr>
          <p:cNvPr id="20" name="bg object 20"/>
          <p:cNvSpPr/>
          <p:nvPr/>
        </p:nvSpPr>
        <p:spPr>
          <a:xfrm>
            <a:off x="324611" y="4747259"/>
            <a:ext cx="323088" cy="266700"/>
          </a:xfrm>
          <a:prstGeom prst="rect">
            <a:avLst/>
          </a:prstGeom>
          <a:blipFill>
            <a:blip r:embed="rId4" cstate="print"/>
            <a:stretch>
              <a:fillRect/>
            </a:stretch>
          </a:blipFill>
        </p:spPr>
        <p:txBody>
          <a:bodyPr wrap="square" lIns="0" tIns="0" rIns="0" bIns="0" rtlCol="0"/>
          <a:lstStyle/>
          <a:p>
            <a:endParaRPr/>
          </a:p>
        </p:txBody>
      </p:sp>
      <p:sp>
        <p:nvSpPr>
          <p:cNvPr id="21" name="bg object 21"/>
          <p:cNvSpPr/>
          <p:nvPr/>
        </p:nvSpPr>
        <p:spPr>
          <a:xfrm>
            <a:off x="353568" y="5138928"/>
            <a:ext cx="268224" cy="266700"/>
          </a:xfrm>
          <a:prstGeom prst="rect">
            <a:avLst/>
          </a:prstGeom>
          <a:blipFill>
            <a:blip r:embed="rId5" cstate="print"/>
            <a:stretch>
              <a:fillRect/>
            </a:stretch>
          </a:blipFill>
        </p:spPr>
        <p:txBody>
          <a:bodyPr wrap="square" lIns="0" tIns="0" rIns="0" bIns="0" rtlCol="0"/>
          <a:lstStyle/>
          <a:p>
            <a:endParaRPr/>
          </a:p>
        </p:txBody>
      </p:sp>
      <p:sp>
        <p:nvSpPr>
          <p:cNvPr id="22" name="bg object 22"/>
          <p:cNvSpPr/>
          <p:nvPr/>
        </p:nvSpPr>
        <p:spPr>
          <a:xfrm>
            <a:off x="402338" y="5553455"/>
            <a:ext cx="167639" cy="266700"/>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2/12/2024</a:t>
            </a:fld>
            <a:endParaRPr lang="en-US"/>
          </a:p>
        </p:txBody>
      </p:sp>
      <p:sp>
        <p:nvSpPr>
          <p:cNvPr id="4" name="Holder 4"/>
          <p:cNvSpPr>
            <a:spLocks noGrp="1"/>
          </p:cNvSpPr>
          <p:nvPr>
            <p:ph type="sldNum" sz="quarter" idx="7"/>
          </p:nvPr>
        </p:nvSpPr>
        <p:spPr/>
        <p:txBody>
          <a:bodyPr lIns="0" tIns="0" rIns="0" bIns="0"/>
          <a:lstStyle>
            <a:lvl1pPr>
              <a:defRPr sz="900" b="0" i="0">
                <a:solidFill>
                  <a:srgbClr val="005EB8"/>
                </a:solidFill>
                <a:latin typeface="Arial"/>
                <a:cs typeface="Arial"/>
              </a:defRPr>
            </a:lvl1pPr>
          </a:lstStyle>
          <a:p>
            <a:pPr marL="9525">
              <a:lnSpc>
                <a:spcPts val="1073"/>
              </a:lnSpc>
            </a:pPr>
            <a:fld id="{81D60167-4931-47E6-BA6A-407CBD079E47}" type="slidenum">
              <a:rPr dirty="0"/>
              <a:pPr marL="9525">
                <a:lnSpc>
                  <a:spcPts val="1073"/>
                </a:lnSpc>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9B3A5E2-95C9-4749-807B-FBB92538B088}"/>
              </a:ext>
            </a:extLst>
          </p:cNvPr>
          <p:cNvSpPr>
            <a:spLocks noGrp="1"/>
          </p:cNvSpPr>
          <p:nvPr>
            <p:ph type="title" hasCustomPrompt="1"/>
          </p:nvPr>
        </p:nvSpPr>
        <p:spPr>
          <a:xfrm>
            <a:off x="569088" y="2542521"/>
            <a:ext cx="6517512" cy="1046440"/>
          </a:xfrm>
          <a:prstGeom prst="rect">
            <a:avLst/>
          </a:prstGeom>
        </p:spPr>
        <p:txBody>
          <a:bodyPr/>
          <a:lstStyle>
            <a:lvl1pPr>
              <a:defRPr sz="3400" b="0" i="0">
                <a:latin typeface="Museo 500" panose="02000000000000000000" pitchFamily="2" charset="77"/>
              </a:defRPr>
            </a:lvl1pPr>
          </a:lstStyle>
          <a:p>
            <a:r>
              <a:rPr lang="en-US"/>
              <a:t>Presentation title</a:t>
            </a:r>
            <a:br>
              <a:rPr lang="en-US"/>
            </a:br>
            <a:r>
              <a:rPr lang="en-US"/>
              <a:t>goes here…</a:t>
            </a:r>
          </a:p>
        </p:txBody>
      </p:sp>
      <p:sp>
        <p:nvSpPr>
          <p:cNvPr id="18" name="Content Placeholder 17">
            <a:extLst>
              <a:ext uri="{FF2B5EF4-FFF2-40B4-BE49-F238E27FC236}">
                <a16:creationId xmlns:a16="http://schemas.microsoft.com/office/drawing/2014/main" id="{7CA21B62-9690-B64A-93D9-10053AAFFCA3}"/>
              </a:ext>
            </a:extLst>
          </p:cNvPr>
          <p:cNvSpPr>
            <a:spLocks noGrp="1"/>
          </p:cNvSpPr>
          <p:nvPr>
            <p:ph sz="quarter" idx="10" hasCustomPrompt="1"/>
          </p:nvPr>
        </p:nvSpPr>
        <p:spPr>
          <a:xfrm>
            <a:off x="569093" y="6024381"/>
            <a:ext cx="5876831" cy="184666"/>
          </a:xfrm>
          <a:prstGeom prst="rect">
            <a:avLst/>
          </a:prstGeom>
        </p:spPr>
        <p:txBody>
          <a:bodyPr/>
          <a:lstStyle>
            <a:lvl1pPr marL="0" indent="0">
              <a:buFontTx/>
              <a:buNone/>
              <a:defRPr sz="1200"/>
            </a:lvl1pPr>
          </a:lstStyle>
          <a:p>
            <a:pPr lvl="0"/>
            <a:r>
              <a:rPr lang="en-US"/>
              <a:t>Presentation by Rebecca </a:t>
            </a:r>
            <a:r>
              <a:rPr lang="en-US" err="1"/>
              <a:t>Nichells</a:t>
            </a:r>
            <a:endParaRPr lang="en-US"/>
          </a:p>
        </p:txBody>
      </p:sp>
    </p:spTree>
    <p:extLst>
      <p:ext uri="{BB962C8B-B14F-4D97-AF65-F5344CB8AC3E}">
        <p14:creationId xmlns:p14="http://schemas.microsoft.com/office/powerpoint/2010/main" val="2427656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p>
        </p:txBody>
      </p:sp>
      <p:sp>
        <p:nvSpPr>
          <p:cNvPr id="4" name="Text Placeholder 8"/>
          <p:cNvSpPr>
            <a:spLocks noGrp="1"/>
          </p:cNvSpPr>
          <p:nvPr>
            <p:ph type="body" sz="quarter" idx="13" hasCustomPrompt="1"/>
          </p:nvPr>
        </p:nvSpPr>
        <p:spPr>
          <a:xfrm>
            <a:off x="502920" y="649224"/>
            <a:ext cx="11252200" cy="757255"/>
          </a:xfrm>
          <a:prstGeom prst="rect">
            <a:avLst/>
          </a:prstGeom>
        </p:spPr>
        <p:txBody>
          <a:bodyPr lIns="0" tIns="0" rIns="0" bIns="0">
            <a:noAutofit/>
          </a:bodyPr>
          <a:lstStyle>
            <a:lvl1pPr marL="0" indent="0">
              <a:buNone/>
              <a:defRPr sz="1500" b="0">
                <a:solidFill>
                  <a:srgbClr val="575757"/>
                </a:solidFill>
              </a:defRPr>
            </a:lvl1pPr>
          </a:lstStyle>
          <a:p>
            <a:pPr lvl="0"/>
            <a:r>
              <a:rPr lang="en-GB" noProof="0"/>
              <a:t>Click to add subtitle</a:t>
            </a:r>
            <a:endParaRPr lang="en-GB"/>
          </a:p>
        </p:txBody>
      </p:sp>
      <p:sp>
        <p:nvSpPr>
          <p:cNvPr id="5" name="Title Placeholder 1"/>
          <p:cNvSpPr>
            <a:spLocks noGrp="1"/>
          </p:cNvSpPr>
          <p:nvPr>
            <p:ph type="title"/>
          </p:nvPr>
        </p:nvSpPr>
        <p:spPr>
          <a:xfrm>
            <a:off x="502920" y="320040"/>
            <a:ext cx="11252200" cy="334102"/>
          </a:xfrm>
          <a:prstGeom prst="rect">
            <a:avLst/>
          </a:prstGeom>
        </p:spPr>
        <p:txBody>
          <a:bodyPr vert="horz" lIns="0" tIns="0" rIns="0" bIns="0" rtlCol="0" anchor="t" anchorCtr="0">
            <a:noAutofit/>
          </a:bodyPr>
          <a:lstStyle>
            <a:lvl1pPr>
              <a:defRPr sz="1500"/>
            </a:lvl1pPr>
          </a:lstStyle>
          <a:p>
            <a:r>
              <a:rPr lang="en-GB" noProof="0"/>
              <a:t>Click to edit Master title style</a:t>
            </a:r>
          </a:p>
        </p:txBody>
      </p:sp>
    </p:spTree>
    <p:extLst>
      <p:ext uri="{BB962C8B-B14F-4D97-AF65-F5344CB8AC3E}">
        <p14:creationId xmlns:p14="http://schemas.microsoft.com/office/powerpoint/2010/main" val="40936008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2C0B-3697-4228-926C-4A5902D0D1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806D83-2B37-47D1-8804-CD892727CE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C97E50-0087-4201-9759-E66725D0EC21}"/>
              </a:ext>
            </a:extLst>
          </p:cNvPr>
          <p:cNvSpPr>
            <a:spLocks noGrp="1"/>
          </p:cNvSpPr>
          <p:nvPr>
            <p:ph type="dt" sz="half" idx="10"/>
          </p:nvPr>
        </p:nvSpPr>
        <p:spPr/>
        <p:txBody>
          <a:bodyPr/>
          <a:lstStyle/>
          <a:p>
            <a:fld id="{5C64A5AC-A12A-446C-853A-059CC05467FD}" type="datetimeFigureOut">
              <a:rPr lang="en-GB" smtClean="0"/>
              <a:t>12/02/2024</a:t>
            </a:fld>
            <a:endParaRPr lang="en-GB"/>
          </a:p>
        </p:txBody>
      </p:sp>
      <p:sp>
        <p:nvSpPr>
          <p:cNvPr id="5" name="Footer Placeholder 4">
            <a:extLst>
              <a:ext uri="{FF2B5EF4-FFF2-40B4-BE49-F238E27FC236}">
                <a16:creationId xmlns:a16="http://schemas.microsoft.com/office/drawing/2014/main" id="{61C4DFBA-7C3F-49CD-B2EA-CD8F627263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DD740D-3957-48C6-9030-81016A6A961C}"/>
              </a:ext>
            </a:extLst>
          </p:cNvPr>
          <p:cNvSpPr>
            <a:spLocks noGrp="1"/>
          </p:cNvSpPr>
          <p:nvPr>
            <p:ph type="sldNum" sz="quarter" idx="12"/>
          </p:nvPr>
        </p:nvSpPr>
        <p:spPr/>
        <p:txBody>
          <a:bodyPr/>
          <a:lstStyle/>
          <a:p>
            <a:fld id="{A84E5933-8367-4AC3-BCA0-D8144651BB17}" type="slidenum">
              <a:rPr lang="en-GB" smtClean="0"/>
              <a:t>‹#›</a:t>
            </a:fld>
            <a:endParaRPr lang="en-GB"/>
          </a:p>
        </p:txBody>
      </p:sp>
    </p:spTree>
    <p:extLst>
      <p:ext uri="{BB962C8B-B14F-4D97-AF65-F5344CB8AC3E}">
        <p14:creationId xmlns:p14="http://schemas.microsoft.com/office/powerpoint/2010/main" val="211133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CFB6-A4BD-47EE-B5DD-35374802AC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F721DF-2E98-4E50-8305-25E59F1639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4DC315-2006-40F6-8B6B-A55582850C69}"/>
              </a:ext>
            </a:extLst>
          </p:cNvPr>
          <p:cNvSpPr>
            <a:spLocks noGrp="1"/>
          </p:cNvSpPr>
          <p:nvPr>
            <p:ph type="dt" sz="half" idx="10"/>
          </p:nvPr>
        </p:nvSpPr>
        <p:spPr/>
        <p:txBody>
          <a:bodyPr/>
          <a:lstStyle/>
          <a:p>
            <a:fld id="{5C64A5AC-A12A-446C-853A-059CC05467FD}" type="datetimeFigureOut">
              <a:rPr lang="en-GB" smtClean="0"/>
              <a:t>12/02/2024</a:t>
            </a:fld>
            <a:endParaRPr lang="en-GB"/>
          </a:p>
        </p:txBody>
      </p:sp>
      <p:sp>
        <p:nvSpPr>
          <p:cNvPr id="5" name="Footer Placeholder 4">
            <a:extLst>
              <a:ext uri="{FF2B5EF4-FFF2-40B4-BE49-F238E27FC236}">
                <a16:creationId xmlns:a16="http://schemas.microsoft.com/office/drawing/2014/main" id="{2C9AC13A-7CB0-4DD3-B201-FA46B7462E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FD8F47-1FAD-465E-A3B6-6FA46EED3463}"/>
              </a:ext>
            </a:extLst>
          </p:cNvPr>
          <p:cNvSpPr>
            <a:spLocks noGrp="1"/>
          </p:cNvSpPr>
          <p:nvPr>
            <p:ph type="sldNum" sz="quarter" idx="12"/>
          </p:nvPr>
        </p:nvSpPr>
        <p:spPr/>
        <p:txBody>
          <a:bodyPr/>
          <a:lstStyle/>
          <a:p>
            <a:fld id="{A84E5933-8367-4AC3-BCA0-D8144651BB17}" type="slidenum">
              <a:rPr lang="en-GB" smtClean="0"/>
              <a:t>‹#›</a:t>
            </a:fld>
            <a:endParaRPr lang="en-GB"/>
          </a:p>
        </p:txBody>
      </p:sp>
    </p:spTree>
    <p:extLst>
      <p:ext uri="{BB962C8B-B14F-4D97-AF65-F5344CB8AC3E}">
        <p14:creationId xmlns:p14="http://schemas.microsoft.com/office/powerpoint/2010/main" val="1395978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50EB-C4EC-4B9E-953D-C793CD6C23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D9C9EF-05A3-4FA8-81A0-CF7E3C5884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101BD8-E2CC-4E1E-A199-A40392B355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BD28E3-13ED-4AD4-9D99-3EB99C0B62B0}"/>
              </a:ext>
            </a:extLst>
          </p:cNvPr>
          <p:cNvSpPr>
            <a:spLocks noGrp="1"/>
          </p:cNvSpPr>
          <p:nvPr>
            <p:ph type="dt" sz="half" idx="10"/>
          </p:nvPr>
        </p:nvSpPr>
        <p:spPr/>
        <p:txBody>
          <a:bodyPr/>
          <a:lstStyle/>
          <a:p>
            <a:fld id="{5C64A5AC-A12A-446C-853A-059CC05467FD}" type="datetimeFigureOut">
              <a:rPr lang="en-GB" smtClean="0"/>
              <a:t>12/02/2024</a:t>
            </a:fld>
            <a:endParaRPr lang="en-GB"/>
          </a:p>
        </p:txBody>
      </p:sp>
      <p:sp>
        <p:nvSpPr>
          <p:cNvPr id="6" name="Footer Placeholder 5">
            <a:extLst>
              <a:ext uri="{FF2B5EF4-FFF2-40B4-BE49-F238E27FC236}">
                <a16:creationId xmlns:a16="http://schemas.microsoft.com/office/drawing/2014/main" id="{E92B0499-F709-4445-B5C0-C1A1A7678F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156D87-74E5-4887-9060-D94FA1936369}"/>
              </a:ext>
            </a:extLst>
          </p:cNvPr>
          <p:cNvSpPr>
            <a:spLocks noGrp="1"/>
          </p:cNvSpPr>
          <p:nvPr>
            <p:ph type="sldNum" sz="quarter" idx="12"/>
          </p:nvPr>
        </p:nvSpPr>
        <p:spPr/>
        <p:txBody>
          <a:bodyPr/>
          <a:lstStyle/>
          <a:p>
            <a:fld id="{A84E5933-8367-4AC3-BCA0-D8144651BB17}" type="slidenum">
              <a:rPr lang="en-GB" smtClean="0"/>
              <a:t>‹#›</a:t>
            </a:fld>
            <a:endParaRPr lang="en-GB"/>
          </a:p>
        </p:txBody>
      </p:sp>
    </p:spTree>
    <p:extLst>
      <p:ext uri="{BB962C8B-B14F-4D97-AF65-F5344CB8AC3E}">
        <p14:creationId xmlns:p14="http://schemas.microsoft.com/office/powerpoint/2010/main" val="204891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1A2A-2518-4BB7-AD73-F34FD26D48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6E7F77-3185-46B8-9552-3250B73982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108740-A4BC-4AC8-8B67-FE8590163D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A94920-D0A1-4BE7-903C-F89801411C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89C69B-BD31-42DA-A7C8-3549A52143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79CF29-47AD-4A56-9161-D2868A2AED00}"/>
              </a:ext>
            </a:extLst>
          </p:cNvPr>
          <p:cNvSpPr>
            <a:spLocks noGrp="1"/>
          </p:cNvSpPr>
          <p:nvPr>
            <p:ph type="dt" sz="half" idx="10"/>
          </p:nvPr>
        </p:nvSpPr>
        <p:spPr/>
        <p:txBody>
          <a:bodyPr/>
          <a:lstStyle/>
          <a:p>
            <a:fld id="{5C64A5AC-A12A-446C-853A-059CC05467FD}" type="datetimeFigureOut">
              <a:rPr lang="en-GB" smtClean="0"/>
              <a:t>12/02/2024</a:t>
            </a:fld>
            <a:endParaRPr lang="en-GB"/>
          </a:p>
        </p:txBody>
      </p:sp>
      <p:sp>
        <p:nvSpPr>
          <p:cNvPr id="8" name="Footer Placeholder 7">
            <a:extLst>
              <a:ext uri="{FF2B5EF4-FFF2-40B4-BE49-F238E27FC236}">
                <a16:creationId xmlns:a16="http://schemas.microsoft.com/office/drawing/2014/main" id="{9AF3A7C9-AA69-42F1-8DFE-C5A50C0CF3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D089B58-768C-4533-9832-46D6BA58185D}"/>
              </a:ext>
            </a:extLst>
          </p:cNvPr>
          <p:cNvSpPr>
            <a:spLocks noGrp="1"/>
          </p:cNvSpPr>
          <p:nvPr>
            <p:ph type="sldNum" sz="quarter" idx="12"/>
          </p:nvPr>
        </p:nvSpPr>
        <p:spPr/>
        <p:txBody>
          <a:bodyPr/>
          <a:lstStyle/>
          <a:p>
            <a:fld id="{A84E5933-8367-4AC3-BCA0-D8144651BB17}" type="slidenum">
              <a:rPr lang="en-GB" smtClean="0"/>
              <a:t>‹#›</a:t>
            </a:fld>
            <a:endParaRPr lang="en-GB"/>
          </a:p>
        </p:txBody>
      </p:sp>
    </p:spTree>
    <p:extLst>
      <p:ext uri="{BB962C8B-B14F-4D97-AF65-F5344CB8AC3E}">
        <p14:creationId xmlns:p14="http://schemas.microsoft.com/office/powerpoint/2010/main" val="413967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3AE4-6FE6-494E-8277-2BE6CEA4A7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76AA4A3-4F76-48B0-9B8A-0D6799BA67C2}"/>
              </a:ext>
            </a:extLst>
          </p:cNvPr>
          <p:cNvSpPr>
            <a:spLocks noGrp="1"/>
          </p:cNvSpPr>
          <p:nvPr>
            <p:ph type="dt" sz="half" idx="10"/>
          </p:nvPr>
        </p:nvSpPr>
        <p:spPr/>
        <p:txBody>
          <a:bodyPr/>
          <a:lstStyle/>
          <a:p>
            <a:fld id="{5C64A5AC-A12A-446C-853A-059CC05467FD}" type="datetimeFigureOut">
              <a:rPr lang="en-GB" smtClean="0"/>
              <a:t>12/02/2024</a:t>
            </a:fld>
            <a:endParaRPr lang="en-GB"/>
          </a:p>
        </p:txBody>
      </p:sp>
      <p:sp>
        <p:nvSpPr>
          <p:cNvPr id="4" name="Footer Placeholder 3">
            <a:extLst>
              <a:ext uri="{FF2B5EF4-FFF2-40B4-BE49-F238E27FC236}">
                <a16:creationId xmlns:a16="http://schemas.microsoft.com/office/drawing/2014/main" id="{FCAC2A22-FC64-4638-A5E8-F84D4168F0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E58079-FF10-4872-AC65-12744D290554}"/>
              </a:ext>
            </a:extLst>
          </p:cNvPr>
          <p:cNvSpPr>
            <a:spLocks noGrp="1"/>
          </p:cNvSpPr>
          <p:nvPr>
            <p:ph type="sldNum" sz="quarter" idx="12"/>
          </p:nvPr>
        </p:nvSpPr>
        <p:spPr/>
        <p:txBody>
          <a:bodyPr/>
          <a:lstStyle/>
          <a:p>
            <a:fld id="{A84E5933-8367-4AC3-BCA0-D8144651BB17}" type="slidenum">
              <a:rPr lang="en-GB" smtClean="0"/>
              <a:t>‹#›</a:t>
            </a:fld>
            <a:endParaRPr lang="en-GB"/>
          </a:p>
        </p:txBody>
      </p:sp>
    </p:spTree>
    <p:extLst>
      <p:ext uri="{BB962C8B-B14F-4D97-AF65-F5344CB8AC3E}">
        <p14:creationId xmlns:p14="http://schemas.microsoft.com/office/powerpoint/2010/main" val="417196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3BD8F-C66D-40DB-92BD-942EB4E3C9CF}"/>
              </a:ext>
            </a:extLst>
          </p:cNvPr>
          <p:cNvSpPr>
            <a:spLocks noGrp="1"/>
          </p:cNvSpPr>
          <p:nvPr>
            <p:ph type="dt" sz="half" idx="10"/>
          </p:nvPr>
        </p:nvSpPr>
        <p:spPr/>
        <p:txBody>
          <a:bodyPr/>
          <a:lstStyle/>
          <a:p>
            <a:fld id="{5C64A5AC-A12A-446C-853A-059CC05467FD}" type="datetimeFigureOut">
              <a:rPr lang="en-GB" smtClean="0"/>
              <a:t>12/02/2024</a:t>
            </a:fld>
            <a:endParaRPr lang="en-GB"/>
          </a:p>
        </p:txBody>
      </p:sp>
      <p:sp>
        <p:nvSpPr>
          <p:cNvPr id="3" name="Footer Placeholder 2">
            <a:extLst>
              <a:ext uri="{FF2B5EF4-FFF2-40B4-BE49-F238E27FC236}">
                <a16:creationId xmlns:a16="http://schemas.microsoft.com/office/drawing/2014/main" id="{C9100274-D0A7-498E-A39E-9DF701F274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9DE1343-FB6D-437D-84BE-9877B541358A}"/>
              </a:ext>
            </a:extLst>
          </p:cNvPr>
          <p:cNvSpPr>
            <a:spLocks noGrp="1"/>
          </p:cNvSpPr>
          <p:nvPr>
            <p:ph type="sldNum" sz="quarter" idx="12"/>
          </p:nvPr>
        </p:nvSpPr>
        <p:spPr/>
        <p:txBody>
          <a:bodyPr/>
          <a:lstStyle/>
          <a:p>
            <a:fld id="{A84E5933-8367-4AC3-BCA0-D8144651BB17}" type="slidenum">
              <a:rPr lang="en-GB" smtClean="0"/>
              <a:t>‹#›</a:t>
            </a:fld>
            <a:endParaRPr lang="en-GB"/>
          </a:p>
        </p:txBody>
      </p:sp>
    </p:spTree>
    <p:extLst>
      <p:ext uri="{BB962C8B-B14F-4D97-AF65-F5344CB8AC3E}">
        <p14:creationId xmlns:p14="http://schemas.microsoft.com/office/powerpoint/2010/main" val="103326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B8342-D472-41DA-B077-C921D748EB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A2FC76F-28F2-4470-9371-708C24B2E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BDC6B2-9C32-48E9-BAD7-28BA82AA4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CF0E9-45CA-4D08-ADC3-44ADC50BED88}"/>
              </a:ext>
            </a:extLst>
          </p:cNvPr>
          <p:cNvSpPr>
            <a:spLocks noGrp="1"/>
          </p:cNvSpPr>
          <p:nvPr>
            <p:ph type="dt" sz="half" idx="10"/>
          </p:nvPr>
        </p:nvSpPr>
        <p:spPr/>
        <p:txBody>
          <a:bodyPr/>
          <a:lstStyle/>
          <a:p>
            <a:fld id="{5C64A5AC-A12A-446C-853A-059CC05467FD}" type="datetimeFigureOut">
              <a:rPr lang="en-GB" smtClean="0"/>
              <a:t>12/02/2024</a:t>
            </a:fld>
            <a:endParaRPr lang="en-GB"/>
          </a:p>
        </p:txBody>
      </p:sp>
      <p:sp>
        <p:nvSpPr>
          <p:cNvPr id="6" name="Footer Placeholder 5">
            <a:extLst>
              <a:ext uri="{FF2B5EF4-FFF2-40B4-BE49-F238E27FC236}">
                <a16:creationId xmlns:a16="http://schemas.microsoft.com/office/drawing/2014/main" id="{5EBBF949-1073-4DC4-886A-08C19C22FB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426949-6910-4BB3-B036-F9AC1EAD83C4}"/>
              </a:ext>
            </a:extLst>
          </p:cNvPr>
          <p:cNvSpPr>
            <a:spLocks noGrp="1"/>
          </p:cNvSpPr>
          <p:nvPr>
            <p:ph type="sldNum" sz="quarter" idx="12"/>
          </p:nvPr>
        </p:nvSpPr>
        <p:spPr/>
        <p:txBody>
          <a:bodyPr/>
          <a:lstStyle/>
          <a:p>
            <a:fld id="{A84E5933-8367-4AC3-BCA0-D8144651BB17}" type="slidenum">
              <a:rPr lang="en-GB" smtClean="0"/>
              <a:t>‹#›</a:t>
            </a:fld>
            <a:endParaRPr lang="en-GB"/>
          </a:p>
        </p:txBody>
      </p:sp>
    </p:spTree>
    <p:extLst>
      <p:ext uri="{BB962C8B-B14F-4D97-AF65-F5344CB8AC3E}">
        <p14:creationId xmlns:p14="http://schemas.microsoft.com/office/powerpoint/2010/main" val="3351395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5BE5-AE75-4319-9C58-4DAA8A99DF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4095ED-9AE4-42B1-826D-BADDA3A5EE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ED9DB258-E955-4D76-9EE7-AD9E710FC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19E30D-F12E-4696-879F-FB358FFEAEBF}"/>
              </a:ext>
            </a:extLst>
          </p:cNvPr>
          <p:cNvSpPr>
            <a:spLocks noGrp="1"/>
          </p:cNvSpPr>
          <p:nvPr>
            <p:ph type="dt" sz="half" idx="10"/>
          </p:nvPr>
        </p:nvSpPr>
        <p:spPr/>
        <p:txBody>
          <a:bodyPr/>
          <a:lstStyle/>
          <a:p>
            <a:fld id="{5C64A5AC-A12A-446C-853A-059CC05467FD}" type="datetimeFigureOut">
              <a:rPr lang="en-GB" smtClean="0"/>
              <a:t>12/02/2024</a:t>
            </a:fld>
            <a:endParaRPr lang="en-GB"/>
          </a:p>
        </p:txBody>
      </p:sp>
      <p:sp>
        <p:nvSpPr>
          <p:cNvPr id="6" name="Footer Placeholder 5">
            <a:extLst>
              <a:ext uri="{FF2B5EF4-FFF2-40B4-BE49-F238E27FC236}">
                <a16:creationId xmlns:a16="http://schemas.microsoft.com/office/drawing/2014/main" id="{6049A356-1154-44CC-A50E-9474B4D6B2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0FF21E-C807-4AD9-B80D-10E707EFCF2C}"/>
              </a:ext>
            </a:extLst>
          </p:cNvPr>
          <p:cNvSpPr>
            <a:spLocks noGrp="1"/>
          </p:cNvSpPr>
          <p:nvPr>
            <p:ph type="sldNum" sz="quarter" idx="12"/>
          </p:nvPr>
        </p:nvSpPr>
        <p:spPr/>
        <p:txBody>
          <a:bodyPr/>
          <a:lstStyle/>
          <a:p>
            <a:fld id="{A84E5933-8367-4AC3-BCA0-D8144651BB17}" type="slidenum">
              <a:rPr lang="en-GB" smtClean="0"/>
              <a:t>‹#›</a:t>
            </a:fld>
            <a:endParaRPr lang="en-GB"/>
          </a:p>
        </p:txBody>
      </p:sp>
    </p:spTree>
    <p:extLst>
      <p:ext uri="{BB962C8B-B14F-4D97-AF65-F5344CB8AC3E}">
        <p14:creationId xmlns:p14="http://schemas.microsoft.com/office/powerpoint/2010/main" val="178008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A26B70-9711-4F5E-9B41-1687507F5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4BF942-6CF7-482C-B375-970011A997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353896-C4F2-4808-AF7A-AC138990F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4A5AC-A12A-446C-853A-059CC05467FD}" type="datetimeFigureOut">
              <a:rPr lang="en-GB" smtClean="0"/>
              <a:t>12/02/2024</a:t>
            </a:fld>
            <a:endParaRPr lang="en-GB"/>
          </a:p>
        </p:txBody>
      </p:sp>
      <p:sp>
        <p:nvSpPr>
          <p:cNvPr id="5" name="Footer Placeholder 4">
            <a:extLst>
              <a:ext uri="{FF2B5EF4-FFF2-40B4-BE49-F238E27FC236}">
                <a16:creationId xmlns:a16="http://schemas.microsoft.com/office/drawing/2014/main" id="{B3E298F1-8A0E-47CD-9D80-8F40030153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6E19F98-CAD8-4B87-8610-09D6229640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E5933-8367-4AC3-BCA0-D8144651BB17}" type="slidenum">
              <a:rPr lang="en-GB" smtClean="0"/>
              <a:t>‹#›</a:t>
            </a:fld>
            <a:endParaRPr lang="en-GB"/>
          </a:p>
        </p:txBody>
      </p:sp>
    </p:spTree>
    <p:extLst>
      <p:ext uri="{BB962C8B-B14F-4D97-AF65-F5344CB8AC3E}">
        <p14:creationId xmlns:p14="http://schemas.microsoft.com/office/powerpoint/2010/main" val="4058669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9339" y="299084"/>
            <a:ext cx="10993323" cy="415498"/>
          </a:xfrm>
          <a:prstGeom prst="rect">
            <a:avLst/>
          </a:prstGeom>
        </p:spPr>
        <p:txBody>
          <a:bodyPr wrap="square" lIns="0" tIns="0" rIns="0" bIns="0">
            <a:spAutoFit/>
          </a:bodyPr>
          <a:lstStyle>
            <a:lvl1pPr>
              <a:defRPr sz="2700" b="1" i="0">
                <a:solidFill>
                  <a:srgbClr val="005EB8"/>
                </a:solidFill>
                <a:latin typeface="Arial"/>
                <a:cs typeface="Arial"/>
              </a:defRPr>
            </a:lvl1pPr>
          </a:lstStyle>
          <a:p>
            <a:endParaRPr/>
          </a:p>
        </p:txBody>
      </p:sp>
      <p:sp>
        <p:nvSpPr>
          <p:cNvPr id="3" name="Holder 3"/>
          <p:cNvSpPr>
            <a:spLocks noGrp="1"/>
          </p:cNvSpPr>
          <p:nvPr>
            <p:ph type="body" idx="1"/>
          </p:nvPr>
        </p:nvSpPr>
        <p:spPr>
          <a:xfrm>
            <a:off x="569163" y="1364452"/>
            <a:ext cx="897382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2/12/2024</a:t>
            </a:fld>
            <a:endParaRPr lang="en-US"/>
          </a:p>
        </p:txBody>
      </p:sp>
      <p:sp>
        <p:nvSpPr>
          <p:cNvPr id="6" name="Holder 6"/>
          <p:cNvSpPr>
            <a:spLocks noGrp="1"/>
          </p:cNvSpPr>
          <p:nvPr>
            <p:ph type="sldNum" sz="quarter" idx="7"/>
          </p:nvPr>
        </p:nvSpPr>
        <p:spPr>
          <a:xfrm>
            <a:off x="11680317" y="6599770"/>
            <a:ext cx="110491" cy="414152"/>
          </a:xfrm>
          <a:prstGeom prst="rect">
            <a:avLst/>
          </a:prstGeom>
        </p:spPr>
        <p:txBody>
          <a:bodyPr wrap="square" lIns="0" tIns="0" rIns="0" bIns="0">
            <a:spAutoFit/>
          </a:bodyPr>
          <a:lstStyle>
            <a:lvl1pPr>
              <a:defRPr sz="900" b="0" i="0">
                <a:solidFill>
                  <a:srgbClr val="005EB8"/>
                </a:solidFill>
                <a:latin typeface="Arial"/>
                <a:cs typeface="Arial"/>
              </a:defRPr>
            </a:lvl1pPr>
          </a:lstStyle>
          <a:p>
            <a:pPr marL="9525">
              <a:lnSpc>
                <a:spcPts val="1073"/>
              </a:lnSpc>
            </a:pPr>
            <a:fld id="{81D60167-4931-47E6-BA6A-407CBD079E47}" type="slidenum">
              <a:rPr dirty="0"/>
              <a:pPr marL="9525">
                <a:lnSpc>
                  <a:spcPts val="1073"/>
                </a:lnSpc>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digital.nhs.uk/data-and-information/information-standards/information-standards-and-data-collections-including-extractions/publications-and-notifications/standards-and-collections/dcb0129-clinical-risk-management-its-application-in-the-manufacture-of-health-it-systems" TargetMode="External"/><Relationship Id="rId2" Type="http://schemas.openxmlformats.org/officeDocument/2006/relationships/hyperlink" Target="https://digital.nhs.uk/data-and-information/information-standards/information-standards-and-data-collections-including-extractions/publications-and-notifications/standards-and-collections/dcb0160-clinical-risk-management-its-application-in-the-deployment-and-use-of-health-it-systems"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p:cNvSpPr txBox="1">
            <a:spLocks/>
          </p:cNvSpPr>
          <p:nvPr/>
        </p:nvSpPr>
        <p:spPr>
          <a:xfrm>
            <a:off x="812800" y="609601"/>
            <a:ext cx="10733749" cy="584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3200" b="1">
                <a:latin typeface="Arial" panose="020B0604020202020204" pitchFamily="34" charset="0"/>
                <a:cs typeface="Arial" panose="020B0604020202020204" pitchFamily="34" charset="0"/>
              </a:rPr>
              <a:t>Purpose &amp; Definitions</a:t>
            </a:r>
            <a:endParaRPr kumimoji="0" lang="en-GB" sz="3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sp>
        <p:nvSpPr>
          <p:cNvPr id="12" name="Content Placeholder 6"/>
          <p:cNvSpPr txBox="1">
            <a:spLocks/>
          </p:cNvSpPr>
          <p:nvPr/>
        </p:nvSpPr>
        <p:spPr>
          <a:xfrm>
            <a:off x="509240" y="1358538"/>
            <a:ext cx="4977159" cy="507129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lang="en-GB" sz="1800"/>
              <a:t>Purpose</a:t>
            </a:r>
          </a:p>
          <a:p>
            <a:pPr marL="0" lvl="0" indent="0">
              <a:buNone/>
              <a:defRPr/>
            </a:pPr>
            <a:r>
              <a:rPr lang="en-GB" sz="1200"/>
              <a:t>The aim of these slides is to detail the steps to go through &amp; meet the requirements set by DCB0160. Once the DCB0160 is complete, this will ensure that digital health products are safely implemented, used &amp; maintained. </a:t>
            </a:r>
          </a:p>
          <a:p>
            <a:pPr marL="0" lvl="0" indent="0">
              <a:buNone/>
              <a:defRPr/>
            </a:pPr>
            <a:r>
              <a:rPr lang="en-GB" sz="1200"/>
              <a:t>All key stakeholders and users should be aware of the basics of clinical safety and how by addressing key risks within the project roll-out can result in safer systems. The clinical risk management lifecycle shown here aligns to both medical devices and clinical safety terms and definitions.</a:t>
            </a:r>
          </a:p>
          <a:p>
            <a:pPr marL="0" lvl="0" indent="0">
              <a:buNone/>
              <a:defRPr/>
            </a:pPr>
            <a:endParaRPr lang="en-GB" sz="1200"/>
          </a:p>
          <a:p>
            <a:pPr marL="0" lvl="0" indent="0">
              <a:buNone/>
              <a:defRPr/>
            </a:pPr>
            <a:r>
              <a:rPr lang="en-GB" sz="1800"/>
              <a:t>Definitions</a:t>
            </a:r>
          </a:p>
          <a:p>
            <a:pPr marL="0" lvl="0" indent="0">
              <a:buNone/>
              <a:defRPr/>
            </a:pPr>
            <a:r>
              <a:rPr lang="en-GB" sz="1200"/>
              <a:t>Deployment is the processes involved in getting new digital health product running in its environment. Includes the terms:</a:t>
            </a:r>
          </a:p>
          <a:p>
            <a:pPr>
              <a:defRPr/>
            </a:pPr>
            <a:r>
              <a:rPr lang="en-GB" sz="1200"/>
              <a:t>Installation</a:t>
            </a:r>
          </a:p>
          <a:p>
            <a:pPr>
              <a:defRPr/>
            </a:pPr>
            <a:r>
              <a:rPr lang="en-GB" sz="1200"/>
              <a:t>Implementation</a:t>
            </a:r>
          </a:p>
          <a:p>
            <a:pPr>
              <a:defRPr/>
            </a:pPr>
            <a:r>
              <a:rPr lang="en-GB" sz="1200"/>
              <a:t>Running</a:t>
            </a:r>
          </a:p>
          <a:p>
            <a:pPr marL="0" indent="0">
              <a:buNone/>
              <a:defRPr/>
            </a:pPr>
            <a:endParaRPr lang="en-GB" sz="1200"/>
          </a:p>
          <a:p>
            <a:pPr marL="0" indent="0">
              <a:buNone/>
              <a:defRPr/>
            </a:pPr>
            <a:r>
              <a:rPr lang="en-GB" sz="1200"/>
              <a:t>Use is often termed as the launch phase in medical device context. The new health IT software or medical device is released for public sale and actually used.</a:t>
            </a:r>
          </a:p>
          <a:p>
            <a:pPr marL="0" indent="0">
              <a:buNone/>
              <a:defRPr/>
            </a:pPr>
            <a:endParaRPr lang="en-GB" sz="1200"/>
          </a:p>
          <a:p>
            <a:pPr marL="0" indent="0">
              <a:buNone/>
              <a:defRPr/>
            </a:pPr>
            <a:r>
              <a:rPr lang="en-GB" sz="1200"/>
              <a:t>De-commissioning is sometimes called disposal, but we are not focussing on physical devices here. Removal of the software from the use phase.</a:t>
            </a:r>
            <a:endParaRPr kumimoji="0" lang="en-GB" sz="1800" b="0" i="0" u="none" strike="noStrike" kern="1200" cap="none" spc="0" normalizeH="0" baseline="0" noProof="0">
              <a:ln>
                <a:noFill/>
              </a:ln>
              <a:solidFill>
                <a:srgbClr val="1F497D">
                  <a:lumMod val="75000"/>
                </a:srgb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02B0CC-D1A8-498A-A3FF-610EECA32D19}"/>
              </a:ext>
            </a:extLst>
          </p:cNvPr>
          <p:cNvPicPr>
            <a:picLocks noChangeAspect="1"/>
          </p:cNvPicPr>
          <p:nvPr/>
        </p:nvPicPr>
        <p:blipFill>
          <a:blip r:embed="rId3"/>
          <a:stretch>
            <a:fillRect/>
          </a:stretch>
        </p:blipFill>
        <p:spPr>
          <a:xfrm>
            <a:off x="5522398" y="1090981"/>
            <a:ext cx="6669602" cy="4676037"/>
          </a:xfrm>
          <a:prstGeom prst="rect">
            <a:avLst/>
          </a:prstGeom>
        </p:spPr>
      </p:pic>
    </p:spTree>
    <p:extLst>
      <p:ext uri="{BB962C8B-B14F-4D97-AF65-F5344CB8AC3E}">
        <p14:creationId xmlns:p14="http://schemas.microsoft.com/office/powerpoint/2010/main" val="3311105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E0DF830C-FA40-4F52-BC7A-F2ADE8AF585B}"/>
              </a:ext>
            </a:extLst>
          </p:cNvPr>
          <p:cNvSpPr txBox="1">
            <a:spLocks/>
          </p:cNvSpPr>
          <p:nvPr/>
        </p:nvSpPr>
        <p:spPr>
          <a:xfrm>
            <a:off x="812800" y="609601"/>
            <a:ext cx="10733749" cy="584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DCB 0160 – typical </a:t>
            </a:r>
            <a:r>
              <a:rPr lang="en-GB" sz="3200" b="1">
                <a:latin typeface="Arial" panose="020B0604020202020204" pitchFamily="34" charset="0"/>
                <a:cs typeface="Arial" panose="020B0604020202020204" pitchFamily="34" charset="0"/>
              </a:rPr>
              <a:t>digital health hazard</a:t>
            </a:r>
            <a:endParaRPr kumimoji="0" lang="en-GB" sz="3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graphicFrame>
        <p:nvGraphicFramePr>
          <p:cNvPr id="5" name="Table 6">
            <a:extLst>
              <a:ext uri="{FF2B5EF4-FFF2-40B4-BE49-F238E27FC236}">
                <a16:creationId xmlns:a16="http://schemas.microsoft.com/office/drawing/2014/main" id="{25DEB83B-8D3D-4BA3-ADE0-A8868532D072}"/>
              </a:ext>
            </a:extLst>
          </p:cNvPr>
          <p:cNvGraphicFramePr>
            <a:graphicFrameLocks noGrp="1"/>
          </p:cNvGraphicFramePr>
          <p:nvPr>
            <p:extLst>
              <p:ext uri="{D42A27DB-BD31-4B8C-83A1-F6EECF244321}">
                <p14:modId xmlns:p14="http://schemas.microsoft.com/office/powerpoint/2010/main" val="2925780661"/>
              </p:ext>
            </p:extLst>
          </p:nvPr>
        </p:nvGraphicFramePr>
        <p:xfrm>
          <a:off x="812800" y="1441386"/>
          <a:ext cx="10733749" cy="4055437"/>
        </p:xfrm>
        <a:graphic>
          <a:graphicData uri="http://schemas.openxmlformats.org/drawingml/2006/table">
            <a:tbl>
              <a:tblPr firstRow="1" bandRow="1"/>
              <a:tblGrid>
                <a:gridCol w="1442612">
                  <a:extLst>
                    <a:ext uri="{9D8B030D-6E8A-4147-A177-3AD203B41FA5}">
                      <a16:colId xmlns:a16="http://schemas.microsoft.com/office/drawing/2014/main" val="3253607373"/>
                    </a:ext>
                  </a:extLst>
                </a:gridCol>
                <a:gridCol w="1870596">
                  <a:extLst>
                    <a:ext uri="{9D8B030D-6E8A-4147-A177-3AD203B41FA5}">
                      <a16:colId xmlns:a16="http://schemas.microsoft.com/office/drawing/2014/main" val="1090810892"/>
                    </a:ext>
                  </a:extLst>
                </a:gridCol>
                <a:gridCol w="1870596">
                  <a:extLst>
                    <a:ext uri="{9D8B030D-6E8A-4147-A177-3AD203B41FA5}">
                      <a16:colId xmlns:a16="http://schemas.microsoft.com/office/drawing/2014/main" val="2810726175"/>
                    </a:ext>
                  </a:extLst>
                </a:gridCol>
                <a:gridCol w="2720863">
                  <a:extLst>
                    <a:ext uri="{9D8B030D-6E8A-4147-A177-3AD203B41FA5}">
                      <a16:colId xmlns:a16="http://schemas.microsoft.com/office/drawing/2014/main" val="951369079"/>
                    </a:ext>
                  </a:extLst>
                </a:gridCol>
                <a:gridCol w="2829082">
                  <a:extLst>
                    <a:ext uri="{9D8B030D-6E8A-4147-A177-3AD203B41FA5}">
                      <a16:colId xmlns:a16="http://schemas.microsoft.com/office/drawing/2014/main" val="3493753635"/>
                    </a:ext>
                  </a:extLst>
                </a:gridCol>
              </a:tblGrid>
              <a:tr h="219056">
                <a:tc gridSpan="5">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t"/>
                      <a:r>
                        <a:rPr lang="en-GB" sz="1400" b="1" i="0" u="none" strike="noStrike">
                          <a:solidFill>
                            <a:srgbClr val="000000"/>
                          </a:solidFill>
                          <a:effectLst/>
                          <a:latin typeface="Arial" panose="020B0604020202020204" pitchFamily="34" charset="0"/>
                        </a:rPr>
                        <a:t>Hazard Identification &amp; Initial Assessment</a:t>
                      </a:r>
                    </a:p>
                  </a:txBody>
                  <a:tcPr marL="9525" marR="9525" marT="9525" marB="0">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endParaRPr lang="en-GB"/>
                    </a:p>
                  </a:txBody>
                  <a:tcPr/>
                </a:tc>
                <a:tc hMerge="1">
                  <a:txBody>
                    <a:bodyPr/>
                    <a:lstStyle/>
                    <a:p>
                      <a:pPr algn="ctr" fontAlgn="t"/>
                      <a:endParaRPr lang="en-GB" sz="1100" b="1" i="0" u="none" strike="noStrike">
                        <a:solidFill>
                          <a:srgbClr val="000000"/>
                        </a:solidFill>
                        <a:effectLst/>
                        <a:latin typeface="Arial" panose="020B0604020202020204" pitchFamily="34" charset="0"/>
                      </a:endParaRPr>
                    </a:p>
                  </a:txBody>
                  <a:tcPr marL="9525" marR="9525" marT="9525" marB="0">
                    <a:lnL w="12700" cmpd="sng">
                      <a:noFill/>
                      <a:prstDash val="solid"/>
                    </a:lnL>
                  </a:tcPr>
                </a:tc>
                <a:tc hMerge="1">
                  <a:txBody>
                    <a:bodyPr/>
                    <a:lstStyle/>
                    <a:p>
                      <a:pPr algn="ctr" fontAlgn="t"/>
                      <a:endParaRPr lang="en-GB" sz="1100" b="1" i="0" u="none" strike="noStrike">
                        <a:solidFill>
                          <a:srgbClr val="000000"/>
                        </a:solidFill>
                        <a:effectLst/>
                        <a:latin typeface="Arial" panose="020B0604020202020204" pitchFamily="34" charset="0"/>
                      </a:endParaRPr>
                    </a:p>
                  </a:txBody>
                  <a:tcPr marL="9525" marR="9525" marT="9525" marB="0">
                    <a:lnR w="12700" cap="flat" cmpd="sng" algn="ctr">
                      <a:solidFill>
                        <a:schemeClr val="tx1"/>
                      </a:solidFill>
                      <a:prstDash val="solid"/>
                      <a:round/>
                      <a:headEnd type="none" w="med" len="med"/>
                      <a:tailEnd type="none" w="med" len="med"/>
                    </a:lnR>
                  </a:tcPr>
                </a:tc>
                <a:tc hMerge="1">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t"/>
                      <a:endParaRPr lang="en-GB" sz="1200" b="1" i="0" u="none" strike="noStrike">
                        <a:solidFill>
                          <a:srgbClr val="000000"/>
                        </a:solidFill>
                        <a:effectLst/>
                        <a:latin typeface="Arial" panose="020B0604020202020204" pitchFamily="34" charset="0"/>
                      </a:endParaRPr>
                    </a:p>
                  </a:txBody>
                  <a:tcPr marL="9525" marR="9525" marT="9525" marB="0">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710573205"/>
                  </a:ext>
                </a:extLst>
              </a:tr>
              <a:tr h="32735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GB" sz="1400" b="1" i="0" u="none" strike="noStrike">
                          <a:solidFill>
                            <a:srgbClr val="000000"/>
                          </a:solidFill>
                          <a:effectLst/>
                          <a:latin typeface="Arial" panose="020B0604020202020204" pitchFamily="34" charset="0"/>
                        </a:rPr>
                        <a:t>Hazard</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fontAlgn="t"/>
                      <a:r>
                        <a:rPr lang="en-GB" sz="1400" b="1" i="0" u="none" strike="noStrike">
                          <a:solidFill>
                            <a:srgbClr val="000000"/>
                          </a:solidFill>
                          <a:effectLst/>
                          <a:latin typeface="Arial" panose="020B0604020202020204" pitchFamily="34" charset="0"/>
                        </a:rPr>
                        <a:t>Effect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GB" sz="1400" b="1" i="0" u="none" strike="noStrike">
                          <a:solidFill>
                            <a:srgbClr val="000000"/>
                          </a:solidFill>
                          <a:effectLst/>
                          <a:latin typeface="Arial" panose="020B0604020202020204" pitchFamily="34" charset="0"/>
                        </a:rPr>
                        <a:t>Harm</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GB" sz="1400" b="1" i="0" u="none" strike="noStrike">
                          <a:solidFill>
                            <a:srgbClr val="000000"/>
                          </a:solidFill>
                          <a:effectLst/>
                          <a:latin typeface="Arial" panose="020B0604020202020204" pitchFamily="34" charset="0"/>
                        </a:rPr>
                        <a:t>Possible Causes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GB" sz="1400" b="1" i="0" u="none" strike="noStrike">
                          <a:solidFill>
                            <a:srgbClr val="000000"/>
                          </a:solidFill>
                          <a:effectLst/>
                          <a:latin typeface="Arial" panose="020B0604020202020204" pitchFamily="34" charset="0"/>
                        </a:rPr>
                        <a:t>Existing Controls</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306395337"/>
                  </a:ext>
                </a:extLst>
              </a:tr>
              <a:tr h="337973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solidFill>
                            <a:schemeClr val="bg1"/>
                          </a:solidFill>
                        </a:rPr>
                        <a:t>Incorrect Clinical 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r>
                        <a:rPr lang="en-GB" sz="1400">
                          <a:solidFill>
                            <a:schemeClr val="bg1"/>
                          </a:solidFill>
                        </a:rPr>
                        <a:t>Incorrect patient data uploaded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solidFill>
                            <a:schemeClr val="bg1"/>
                          </a:solidFill>
                        </a:rPr>
                        <a:t>Patient receives incorrect 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solidFill>
                            <a:schemeClr val="bg1"/>
                          </a:solidFill>
                        </a:rPr>
                        <a:t>Staff member may inadvertently enter an incorrect patient number.</a:t>
                      </a:r>
                    </a:p>
                    <a:p>
                      <a:r>
                        <a:rPr lang="en-GB" sz="1400">
                          <a:solidFill>
                            <a:schemeClr val="bg1"/>
                          </a:solidFill>
                        </a:rPr>
                        <a:t>Staff member may incorrectly identify a patient.</a:t>
                      </a:r>
                    </a:p>
                    <a:p>
                      <a:r>
                        <a:rPr lang="en-GB" sz="1400">
                          <a:solidFill>
                            <a:schemeClr val="bg1"/>
                          </a:solidFill>
                        </a:rPr>
                        <a:t>Insufficient training of staff.</a:t>
                      </a:r>
                    </a:p>
                    <a:p>
                      <a:r>
                        <a:rPr lang="en-GB" sz="1400">
                          <a:solidFill>
                            <a:schemeClr val="bg1"/>
                          </a:solidFill>
                        </a:rPr>
                        <a:t>Out of Date or incorrect Standard Operating Procedures.</a:t>
                      </a:r>
                    </a:p>
                    <a:p>
                      <a:r>
                        <a:rPr lang="en-GB" sz="1400">
                          <a:solidFill>
                            <a:schemeClr val="bg1"/>
                          </a:solidFill>
                        </a:rPr>
                        <a:t>Digital health system not operating as intended or designed.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solidFill>
                            <a:schemeClr val="bg1"/>
                          </a:solidFill>
                        </a:rPr>
                        <a:t>Staff to check Patient ID  to ensure they record against correct patient.</a:t>
                      </a:r>
                    </a:p>
                    <a:p>
                      <a:endParaRPr lang="en-GB" sz="1400">
                        <a:solidFill>
                          <a:schemeClr val="bg1"/>
                        </a:solidFill>
                      </a:endParaRPr>
                    </a:p>
                    <a:p>
                      <a:r>
                        <a:rPr lang="en-GB" sz="1400">
                          <a:solidFill>
                            <a:schemeClr val="bg1"/>
                          </a:solidFill>
                        </a:rPr>
                        <a:t>Current roles and responsibilities for clinical and non-clinical staff are well defined.</a:t>
                      </a:r>
                    </a:p>
                    <a:p>
                      <a:endParaRPr lang="en-GB" sz="1400">
                        <a:solidFill>
                          <a:schemeClr val="bg1"/>
                        </a:solidFill>
                      </a:endParaRPr>
                    </a:p>
                    <a:p>
                      <a:r>
                        <a:rPr lang="en-GB" sz="1400">
                          <a:solidFill>
                            <a:schemeClr val="bg1"/>
                          </a:solidFill>
                        </a:rPr>
                        <a:t>There is a Duty of Care &amp; correct identification of patient at the point of care.</a:t>
                      </a:r>
                    </a:p>
                    <a:p>
                      <a:endParaRPr lang="en-GB" sz="1400">
                        <a:solidFill>
                          <a:schemeClr val="bg1"/>
                        </a:solidFill>
                      </a:endParaRPr>
                    </a:p>
                    <a:p>
                      <a:r>
                        <a:rPr lang="en-GB" sz="1400">
                          <a:solidFill>
                            <a:schemeClr val="bg1"/>
                          </a:solidFill>
                        </a:rPr>
                        <a:t>Current staff should have a familiarity and professional accountability on the use of health IT systems, including those that are new to the 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589457225"/>
                  </a:ext>
                </a:extLst>
              </a:tr>
            </a:tbl>
          </a:graphicData>
        </a:graphic>
      </p:graphicFrame>
    </p:spTree>
    <p:extLst>
      <p:ext uri="{BB962C8B-B14F-4D97-AF65-F5344CB8AC3E}">
        <p14:creationId xmlns:p14="http://schemas.microsoft.com/office/powerpoint/2010/main" val="377735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CAFAD65-469E-4A6C-8E54-3F1CF4A3D327}"/>
              </a:ext>
            </a:extLst>
          </p:cNvPr>
          <p:cNvGraphicFramePr>
            <a:graphicFrameLocks noGrp="1"/>
          </p:cNvGraphicFramePr>
          <p:nvPr>
            <p:extLst>
              <p:ext uri="{D42A27DB-BD31-4B8C-83A1-F6EECF244321}">
                <p14:modId xmlns:p14="http://schemas.microsoft.com/office/powerpoint/2010/main" val="45558708"/>
              </p:ext>
            </p:extLst>
          </p:nvPr>
        </p:nvGraphicFramePr>
        <p:xfrm>
          <a:off x="493594" y="1377223"/>
          <a:ext cx="11204812" cy="4969186"/>
        </p:xfrm>
        <a:graphic>
          <a:graphicData uri="http://schemas.openxmlformats.org/drawingml/2006/table">
            <a:tbl>
              <a:tblPr firstRow="1" bandRow="1"/>
              <a:tblGrid>
                <a:gridCol w="2961394">
                  <a:extLst>
                    <a:ext uri="{9D8B030D-6E8A-4147-A177-3AD203B41FA5}">
                      <a16:colId xmlns:a16="http://schemas.microsoft.com/office/drawing/2014/main" val="57867878"/>
                    </a:ext>
                  </a:extLst>
                </a:gridCol>
                <a:gridCol w="3147645">
                  <a:extLst>
                    <a:ext uri="{9D8B030D-6E8A-4147-A177-3AD203B41FA5}">
                      <a16:colId xmlns:a16="http://schemas.microsoft.com/office/drawing/2014/main" val="2932618222"/>
                    </a:ext>
                  </a:extLst>
                </a:gridCol>
                <a:gridCol w="2446777">
                  <a:extLst>
                    <a:ext uri="{9D8B030D-6E8A-4147-A177-3AD203B41FA5}">
                      <a16:colId xmlns:a16="http://schemas.microsoft.com/office/drawing/2014/main" val="1281174954"/>
                    </a:ext>
                  </a:extLst>
                </a:gridCol>
                <a:gridCol w="2648996">
                  <a:extLst>
                    <a:ext uri="{9D8B030D-6E8A-4147-A177-3AD203B41FA5}">
                      <a16:colId xmlns:a16="http://schemas.microsoft.com/office/drawing/2014/main" val="1786246261"/>
                    </a:ext>
                  </a:extLst>
                </a:gridCol>
              </a:tblGrid>
              <a:tr h="203387">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t"/>
                      <a:r>
                        <a:rPr lang="en-GB" sz="1400" b="1" i="0" u="none" strike="noStrike">
                          <a:solidFill>
                            <a:schemeClr val="tx1"/>
                          </a:solidFill>
                          <a:effectLst/>
                          <a:latin typeface="Arial" panose="020B0604020202020204" pitchFamily="34" charset="0"/>
                        </a:rPr>
                        <a:t>Hazard Controls</a:t>
                      </a:r>
                    </a:p>
                  </a:txBody>
                  <a:tcPr marL="9525" marR="9525" marT="9525" marB="0">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hMerge="1">
                  <a:txBody>
                    <a:bodyPr/>
                    <a:lstStyle/>
                    <a:p>
                      <a:pPr algn="ctr" fontAlgn="t"/>
                      <a:endParaRPr lang="en-GB" sz="1100" b="1" i="0" u="none" strike="noStrike">
                        <a:solidFill>
                          <a:srgbClr val="000000"/>
                        </a:solidFill>
                        <a:effectLst/>
                        <a:latin typeface="Arial" panose="020B0604020202020204" pitchFamily="34" charset="0"/>
                      </a:endParaRPr>
                    </a:p>
                  </a:txBody>
                  <a:tcPr marL="9525" marR="9525" marT="9525" marB="0">
                    <a:solidFill>
                      <a:schemeClr val="accent6"/>
                    </a:solidFill>
                  </a:tcPr>
                </a:tc>
                <a:tc hMerge="1">
                  <a:txBody>
                    <a:bodyPr/>
                    <a:lstStyle/>
                    <a:p>
                      <a:pPr algn="ctr" fontAlgn="t"/>
                      <a:endParaRPr lang="en-GB" sz="1100" b="1" i="0" u="none" strike="noStrike">
                        <a:solidFill>
                          <a:srgbClr val="000000"/>
                        </a:solidFill>
                        <a:effectLst/>
                        <a:latin typeface="Arial" panose="020B0604020202020204" pitchFamily="34" charset="0"/>
                      </a:endParaRPr>
                    </a:p>
                  </a:txBody>
                  <a:tcPr marL="9525" marR="9525" marT="9525" marB="0">
                    <a:solidFill>
                      <a:schemeClr val="accent6"/>
                    </a:solidFill>
                  </a:tcPr>
                </a:tc>
                <a:tc hMerge="1">
                  <a:txBody>
                    <a:bodyPr/>
                    <a:lstStyle/>
                    <a:p>
                      <a:pPr algn="ctr" fontAlgn="t"/>
                      <a:endParaRPr lang="en-GB" sz="1100" b="1" i="0" u="none" strike="noStrike">
                        <a:solidFill>
                          <a:srgbClr val="000000"/>
                        </a:solidFill>
                        <a:effectLst/>
                        <a:latin typeface="Arial" panose="020B0604020202020204" pitchFamily="34" charset="0"/>
                      </a:endParaRPr>
                    </a:p>
                  </a:txBody>
                  <a:tcPr marL="9525" marR="9525" marT="9525" marB="0">
                    <a:solidFill>
                      <a:schemeClr val="accent6"/>
                    </a:solidFill>
                  </a:tcPr>
                </a:tc>
                <a:extLst>
                  <a:ext uri="{0D108BD9-81ED-4DB2-BD59-A6C34878D82A}">
                    <a16:rowId xmlns:a16="http://schemas.microsoft.com/office/drawing/2014/main" val="1123370247"/>
                  </a:ext>
                </a:extLst>
              </a:tr>
              <a:tr h="23312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GB" sz="1400" b="1" i="0" u="none" strike="noStrike">
                          <a:solidFill>
                            <a:schemeClr val="tx1"/>
                          </a:solidFill>
                          <a:effectLst/>
                          <a:latin typeface="Arial" panose="020B0604020202020204" pitchFamily="34" charset="0"/>
                        </a:rPr>
                        <a:t>Technical Assurance</a:t>
                      </a:r>
                    </a:p>
                  </a:txBody>
                  <a:tcPr marL="9525" marR="9525" marT="9525" marB="0">
                    <a:lnL w="12700" cap="flat" cmpd="sng" algn="ctr">
                      <a:solidFill>
                        <a:sysClr val="windowText" lastClr="000000"/>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GB" sz="1400" b="1" i="0" u="none" strike="noStrike">
                          <a:solidFill>
                            <a:schemeClr val="tx1"/>
                          </a:solidFill>
                          <a:effectLst/>
                          <a:latin typeface="Arial" panose="020B0604020202020204" pitchFamily="34" charset="0"/>
                        </a:rPr>
                        <a:t>Training</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GB" sz="1400" b="1" i="0" u="none" strike="noStrike">
                          <a:solidFill>
                            <a:schemeClr val="tx1"/>
                          </a:solidFill>
                          <a:effectLst/>
                          <a:latin typeface="Arial" panose="020B0604020202020204" pitchFamily="34" charset="0"/>
                        </a:rPr>
                        <a:t>Business Process</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GB" sz="1400" b="1" i="0" u="none" strike="noStrike">
                          <a:solidFill>
                            <a:schemeClr val="tx1"/>
                          </a:solidFill>
                          <a:effectLst/>
                          <a:latin typeface="Arial" panose="020B0604020202020204" pitchFamily="34" charset="0"/>
                        </a:rPr>
                        <a:t>Manufacturer</a:t>
                      </a:r>
                    </a:p>
                  </a:txBody>
                  <a:tcPr marL="9525" marR="9525"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707319254"/>
                  </a:ext>
                </a:extLst>
              </a:tr>
              <a:tr h="45131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t>Technical Assurance should incorporate a test environment representative to the health IT system to be  implemented. </a:t>
                      </a:r>
                    </a:p>
                    <a:p>
                      <a:r>
                        <a:rPr lang="en-GB" sz="1400"/>
                        <a:t>This allows new and existing users to check procedures work and deliver expected results prior to implementation.</a:t>
                      </a:r>
                    </a:p>
                    <a:p>
                      <a:endParaRPr lang="en-GB" sz="1400"/>
                    </a:p>
                    <a:p>
                      <a:r>
                        <a:rPr lang="en-GB" sz="1400"/>
                        <a:t>Technical Integration</a:t>
                      </a:r>
                    </a:p>
                    <a:p>
                      <a:r>
                        <a:rPr lang="en-GB" sz="1400"/>
                        <a:t>The following activities must occur prior to deployment:</a:t>
                      </a:r>
                    </a:p>
                    <a:p>
                      <a:r>
                        <a:rPr lang="en-GB" sz="1400"/>
                        <a:t>Validation of Live, Train and Dev Environments.</a:t>
                      </a:r>
                    </a:p>
                    <a:p>
                      <a:endParaRPr lang="en-GB" sz="1400"/>
                    </a:p>
                    <a:p>
                      <a:r>
                        <a:rPr lang="en-GB" sz="1400"/>
                        <a:t>Interfaces to other systems tested.</a:t>
                      </a:r>
                    </a:p>
                    <a:p>
                      <a:endParaRPr lang="en-GB" sz="1400"/>
                    </a:p>
                    <a:p>
                      <a:r>
                        <a:rPr lang="en-GB" sz="1400"/>
                        <a:t>Testing of the health IT system</a:t>
                      </a:r>
                    </a:p>
                    <a:p>
                      <a:r>
                        <a:rPr lang="en-GB" sz="1400"/>
                        <a:t>Test Strategy, Test Plan, Test Scripts, Test Outcome Report(s)</a:t>
                      </a:r>
                    </a:p>
                  </a:txBody>
                  <a:tcP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400" b="0" i="0" u="none" strike="noStrike">
                          <a:solidFill>
                            <a:srgbClr val="000000"/>
                          </a:solidFill>
                          <a:effectLst/>
                          <a:latin typeface="Arial" panose="020B0604020202020204" pitchFamily="34" charset="0"/>
                        </a:rPr>
                        <a:t>All staff should be trained on the system prior to implementation.</a:t>
                      </a:r>
                    </a:p>
                    <a:p>
                      <a:pPr algn="l" fontAlgn="t"/>
                      <a:br>
                        <a:rPr lang="en-GB" sz="1400" b="0" i="0" u="none" strike="noStrike">
                          <a:solidFill>
                            <a:srgbClr val="000000"/>
                          </a:solidFill>
                          <a:effectLst/>
                          <a:latin typeface="Arial"/>
                        </a:rPr>
                      </a:br>
                      <a:r>
                        <a:rPr lang="en-GB" sz="1400" b="0" i="0" u="none" strike="noStrike">
                          <a:solidFill>
                            <a:srgbClr val="000000"/>
                          </a:solidFill>
                          <a:effectLst/>
                          <a:latin typeface="Arial"/>
                        </a:rPr>
                        <a:t>Use of floor walkers who are experienced to provide "expert" on-the-spot guidance should be available.</a:t>
                      </a:r>
                    </a:p>
                    <a:p>
                      <a:pPr algn="l" fontAlgn="t"/>
                      <a:br>
                        <a:rPr lang="en-GB" sz="1400" b="0" i="0" u="none" strike="noStrike">
                          <a:solidFill>
                            <a:srgbClr val="000000"/>
                          </a:solidFill>
                          <a:effectLst/>
                          <a:latin typeface="Arial"/>
                        </a:rPr>
                      </a:br>
                      <a:r>
                        <a:rPr lang="en-GB" sz="1400" b="0" i="0" u="none" strike="noStrike">
                          <a:solidFill>
                            <a:srgbClr val="000000"/>
                          </a:solidFill>
                          <a:effectLst/>
                          <a:latin typeface="Arial"/>
                        </a:rPr>
                        <a:t>Training records and knowledge resources should be maintained, and be representative of the health IT system being used:</a:t>
                      </a:r>
                      <a:br>
                        <a:rPr lang="en-GB" sz="1400" b="0" i="0" u="none" strike="noStrike">
                          <a:solidFill>
                            <a:srgbClr val="000000"/>
                          </a:solidFill>
                          <a:effectLst/>
                          <a:latin typeface="Arial"/>
                        </a:rPr>
                      </a:br>
                      <a:r>
                        <a:rPr lang="en-GB" sz="1400" b="0" i="0" u="none" strike="noStrike">
                          <a:solidFill>
                            <a:srgbClr val="000000"/>
                          </a:solidFill>
                          <a:effectLst/>
                          <a:latin typeface="Arial"/>
                        </a:rPr>
                        <a:t>• Training Strategy</a:t>
                      </a:r>
                      <a:br>
                        <a:rPr lang="en-GB" sz="1400" b="0" i="0" u="none" strike="noStrike">
                          <a:solidFill>
                            <a:srgbClr val="000000"/>
                          </a:solidFill>
                          <a:effectLst/>
                          <a:latin typeface="Arial"/>
                        </a:rPr>
                      </a:br>
                      <a:r>
                        <a:rPr lang="en-GB" sz="1400" b="0" i="0" u="none" strike="noStrike">
                          <a:solidFill>
                            <a:srgbClr val="000000"/>
                          </a:solidFill>
                          <a:effectLst/>
                          <a:latin typeface="Arial"/>
                        </a:rPr>
                        <a:t>• Training Plan</a:t>
                      </a:r>
                      <a:br>
                        <a:rPr lang="en-GB" sz="1400" b="0" i="0" u="none" strike="noStrike">
                          <a:solidFill>
                            <a:srgbClr val="000000"/>
                          </a:solidFill>
                          <a:effectLst/>
                          <a:latin typeface="Arial"/>
                        </a:rPr>
                      </a:br>
                      <a:r>
                        <a:rPr lang="en-GB" sz="1400" b="0" i="0" u="none" strike="noStrike">
                          <a:solidFill>
                            <a:srgbClr val="000000"/>
                          </a:solidFill>
                          <a:effectLst/>
                          <a:latin typeface="Arial"/>
                        </a:rPr>
                        <a:t>• Training Materials including eLearning</a:t>
                      </a:r>
                      <a:br>
                        <a:rPr lang="en-GB" sz="1400" b="0" i="0" u="none" strike="noStrike">
                          <a:solidFill>
                            <a:srgbClr val="000000"/>
                          </a:solidFill>
                          <a:effectLst/>
                          <a:latin typeface="Arial"/>
                        </a:rPr>
                      </a:br>
                      <a:r>
                        <a:rPr lang="en-GB" sz="1400" b="0" i="0" u="none" strike="noStrike">
                          <a:solidFill>
                            <a:srgbClr val="000000"/>
                          </a:solidFill>
                          <a:effectLst/>
                          <a:latin typeface="Arial"/>
                        </a:rPr>
                        <a:t>• Delivery of training</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400" b="0" i="0" u="none" strike="noStrike">
                          <a:solidFill>
                            <a:srgbClr val="000000"/>
                          </a:solidFill>
                          <a:effectLst/>
                          <a:latin typeface="Arial" panose="020B0604020202020204" pitchFamily="34" charset="0"/>
                        </a:rPr>
                        <a:t>All relevant Standard Operating Procedures must be approved and tested to ensure they represent the clinical workflow to be implemented and used.</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fontAlgn="t"/>
                      <a:r>
                        <a:rPr lang="en-GB" sz="1400" b="0" i="0" u="none" strike="noStrike">
                          <a:solidFill>
                            <a:srgbClr val="000000"/>
                          </a:solidFill>
                          <a:effectLst/>
                          <a:latin typeface="Arial" panose="020B0604020202020204" pitchFamily="34" charset="0"/>
                        </a:rPr>
                        <a:t>Digital Health product manufacturer must provide a stable solution that is fit for purpose.</a:t>
                      </a:r>
                    </a:p>
                    <a:p>
                      <a:pPr algn="l" fontAlgn="t"/>
                      <a:endParaRPr lang="en-GB" sz="1400" b="0" i="0" u="none" strike="noStrike">
                        <a:solidFill>
                          <a:srgbClr val="000000"/>
                        </a:solidFill>
                        <a:effectLst/>
                        <a:latin typeface="Arial" panose="020B0604020202020204" pitchFamily="34" charset="0"/>
                      </a:endParaRPr>
                    </a:p>
                    <a:p>
                      <a:pPr algn="l" fontAlgn="t"/>
                      <a:r>
                        <a:rPr lang="en-GB" sz="1400" b="0" i="0" u="none" strike="noStrike">
                          <a:solidFill>
                            <a:srgbClr val="000000"/>
                          </a:solidFill>
                          <a:effectLst/>
                          <a:latin typeface="Arial" panose="020B0604020202020204" pitchFamily="34" charset="0"/>
                        </a:rPr>
                        <a:t>Digital Health product is compliant with clinical safety standards and have the appropriate clinical safety documentation available.</a:t>
                      </a:r>
                    </a:p>
                    <a:p>
                      <a:pPr algn="l" fontAlgn="t"/>
                      <a:endParaRPr lang="en-GB" sz="1400" b="0" i="0" u="none" strike="noStrike">
                        <a:solidFill>
                          <a:srgbClr val="000000"/>
                        </a:solidFill>
                        <a:effectLst/>
                        <a:latin typeface="Arial" panose="020B0604020202020204" pitchFamily="34" charset="0"/>
                      </a:endParaRPr>
                    </a:p>
                    <a:p>
                      <a:pPr algn="l" fontAlgn="t"/>
                      <a:r>
                        <a:rPr lang="en-GB" sz="1400" b="0" i="0" u="none" strike="noStrike">
                          <a:solidFill>
                            <a:srgbClr val="000000"/>
                          </a:solidFill>
                          <a:effectLst/>
                          <a:latin typeface="Arial" panose="020B0604020202020204" pitchFamily="34" charset="0"/>
                        </a:rPr>
                        <a:t>External Partners must provide input to the following deliverables for safe delivery:</a:t>
                      </a:r>
                    </a:p>
                    <a:p>
                      <a:pPr marL="228600" indent="-228600" algn="l" fontAlgn="t">
                        <a:buAutoNum type="arabicPeriod"/>
                      </a:pPr>
                      <a:r>
                        <a:rPr lang="en-GB" sz="1400" b="0" i="0" u="none" strike="noStrike">
                          <a:solidFill>
                            <a:srgbClr val="000000"/>
                          </a:solidFill>
                          <a:effectLst/>
                          <a:latin typeface="Arial" panose="020B0604020202020204" pitchFamily="34" charset="0"/>
                        </a:rPr>
                        <a:t>Implementation project plan</a:t>
                      </a:r>
                    </a:p>
                    <a:p>
                      <a:pPr marL="228600" indent="-228600" algn="l" fontAlgn="t">
                        <a:buAutoNum type="arabicPeriod"/>
                      </a:pPr>
                      <a:r>
                        <a:rPr lang="en-GB" sz="1400" b="0" i="0" u="none" strike="noStrike">
                          <a:solidFill>
                            <a:srgbClr val="000000"/>
                          </a:solidFill>
                          <a:effectLst/>
                          <a:latin typeface="Arial" panose="020B0604020202020204" pitchFamily="34" charset="0"/>
                        </a:rPr>
                        <a:t>Test strategy and plan</a:t>
                      </a:r>
                    </a:p>
                    <a:p>
                      <a:pPr marL="228600" indent="-228600" algn="l" fontAlgn="t">
                        <a:buAutoNum type="arabicPeriod"/>
                      </a:pPr>
                      <a:r>
                        <a:rPr lang="en-GB" sz="1400" b="0" i="0" u="none" strike="noStrike">
                          <a:solidFill>
                            <a:srgbClr val="000000"/>
                          </a:solidFill>
                          <a:effectLst/>
                          <a:latin typeface="Arial" panose="020B0604020202020204" pitchFamily="34" charset="0"/>
                        </a:rPr>
                        <a:t>Lessons learnt report</a:t>
                      </a:r>
                    </a:p>
                    <a:p>
                      <a:pPr marL="228600" indent="-228600" algn="l" fontAlgn="t">
                        <a:buAutoNum type="arabicPeriod"/>
                      </a:pPr>
                      <a:r>
                        <a:rPr lang="en-GB" sz="1400" b="0" i="0" u="none" strike="noStrike">
                          <a:solidFill>
                            <a:srgbClr val="000000"/>
                          </a:solidFill>
                          <a:effectLst/>
                          <a:latin typeface="Arial" panose="020B0604020202020204" pitchFamily="34" charset="0"/>
                        </a:rPr>
                        <a:t>Highlight reports</a:t>
                      </a:r>
                    </a:p>
                    <a:p>
                      <a:pPr marL="228600" indent="-228600" algn="l" fontAlgn="t">
                        <a:buAutoNum type="arabicPeriod"/>
                      </a:pPr>
                      <a:r>
                        <a:rPr lang="en-GB" sz="1400" b="0" i="0" u="none" strike="noStrike">
                          <a:solidFill>
                            <a:srgbClr val="000000"/>
                          </a:solidFill>
                          <a:effectLst/>
                          <a:latin typeface="Arial" panose="020B0604020202020204" pitchFamily="34" charset="0"/>
                        </a:rPr>
                        <a:t>Gateway reviews</a:t>
                      </a:r>
                    </a:p>
                  </a:txBody>
                  <a:tcPr marL="9525" marR="9525"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67005028"/>
                  </a:ext>
                </a:extLst>
              </a:tr>
            </a:tbl>
          </a:graphicData>
        </a:graphic>
      </p:graphicFrame>
      <p:sp>
        <p:nvSpPr>
          <p:cNvPr id="3" name="Text Placeholder 5">
            <a:extLst>
              <a:ext uri="{FF2B5EF4-FFF2-40B4-BE49-F238E27FC236}">
                <a16:creationId xmlns:a16="http://schemas.microsoft.com/office/drawing/2014/main" id="{6F034207-8EF8-424E-A675-E72C6B0F49FE}"/>
              </a:ext>
            </a:extLst>
          </p:cNvPr>
          <p:cNvSpPr txBox="1">
            <a:spLocks/>
          </p:cNvSpPr>
          <p:nvPr/>
        </p:nvSpPr>
        <p:spPr>
          <a:xfrm>
            <a:off x="812800" y="609601"/>
            <a:ext cx="10733749" cy="584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DCB 0160 – typical hazard mitigation and control</a:t>
            </a:r>
          </a:p>
        </p:txBody>
      </p:sp>
    </p:spTree>
    <p:extLst>
      <p:ext uri="{BB962C8B-B14F-4D97-AF65-F5344CB8AC3E}">
        <p14:creationId xmlns:p14="http://schemas.microsoft.com/office/powerpoint/2010/main" val="2837934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933A3D-0A7B-42AA-95BE-F8CFE756D2FC}"/>
              </a:ext>
            </a:extLst>
          </p:cNvPr>
          <p:cNvGraphicFramePr>
            <a:graphicFrameLocks noGrp="1"/>
          </p:cNvGraphicFramePr>
          <p:nvPr>
            <p:extLst>
              <p:ext uri="{D42A27DB-BD31-4B8C-83A1-F6EECF244321}">
                <p14:modId xmlns:p14="http://schemas.microsoft.com/office/powerpoint/2010/main" val="1187092224"/>
              </p:ext>
            </p:extLst>
          </p:nvPr>
        </p:nvGraphicFramePr>
        <p:xfrm>
          <a:off x="2253482" y="348888"/>
          <a:ext cx="9726081" cy="1311109"/>
        </p:xfrm>
        <a:graphic>
          <a:graphicData uri="http://schemas.openxmlformats.org/drawingml/2006/table">
            <a:tbl>
              <a:tblPr firstRow="1" bandRow="1"/>
              <a:tblGrid>
                <a:gridCol w="5852134">
                  <a:extLst>
                    <a:ext uri="{9D8B030D-6E8A-4147-A177-3AD203B41FA5}">
                      <a16:colId xmlns:a16="http://schemas.microsoft.com/office/drawing/2014/main" val="20000"/>
                    </a:ext>
                  </a:extLst>
                </a:gridCol>
                <a:gridCol w="3873947">
                  <a:extLst>
                    <a:ext uri="{9D8B030D-6E8A-4147-A177-3AD203B41FA5}">
                      <a16:colId xmlns:a16="http://schemas.microsoft.com/office/drawing/2014/main" val="20001"/>
                    </a:ext>
                  </a:extLst>
                </a:gridCol>
              </a:tblGrid>
              <a:tr h="2940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100"/>
                        <a:t>Worksheet _____________ of __________________</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100"/>
                        <a:t>Date: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247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100"/>
                        <a:t>Section / Task</a:t>
                      </a:r>
                    </a:p>
                  </a:txBody>
                  <a:tcP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GB" sz="1100"/>
                    </a:p>
                  </a:txBody>
                  <a:tcP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458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100"/>
                        <a:t>Description of section or task to be analysed (including</a:t>
                      </a:r>
                      <a:r>
                        <a:rPr lang="en-GB" sz="1100" baseline="0"/>
                        <a:t> inputs, outputs, descriptions of activities, resources (people, drugs, equipment) , controls and other comments</a:t>
                      </a:r>
                      <a:endParaRPr lang="en-GB" sz="110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100"/>
                        <a:t>Team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3" name="Table 2">
            <a:extLst>
              <a:ext uri="{FF2B5EF4-FFF2-40B4-BE49-F238E27FC236}">
                <a16:creationId xmlns:a16="http://schemas.microsoft.com/office/drawing/2014/main" id="{0CF8011C-E28A-4517-A20F-F6A9034F9BFD}"/>
              </a:ext>
            </a:extLst>
          </p:cNvPr>
          <p:cNvGraphicFramePr>
            <a:graphicFrameLocks noGrp="1"/>
          </p:cNvGraphicFramePr>
          <p:nvPr>
            <p:extLst>
              <p:ext uri="{D42A27DB-BD31-4B8C-83A1-F6EECF244321}">
                <p14:modId xmlns:p14="http://schemas.microsoft.com/office/powerpoint/2010/main" val="1504552183"/>
              </p:ext>
            </p:extLst>
          </p:nvPr>
        </p:nvGraphicFramePr>
        <p:xfrm>
          <a:off x="2253482" y="1501015"/>
          <a:ext cx="9726085" cy="3874548"/>
        </p:xfrm>
        <a:graphic>
          <a:graphicData uri="http://schemas.openxmlformats.org/drawingml/2006/table">
            <a:tbl>
              <a:tblPr firstRow="1" bandRow="1"/>
              <a:tblGrid>
                <a:gridCol w="388118">
                  <a:extLst>
                    <a:ext uri="{9D8B030D-6E8A-4147-A177-3AD203B41FA5}">
                      <a16:colId xmlns:a16="http://schemas.microsoft.com/office/drawing/2014/main" val="20000"/>
                    </a:ext>
                  </a:extLst>
                </a:gridCol>
                <a:gridCol w="930673">
                  <a:extLst>
                    <a:ext uri="{9D8B030D-6E8A-4147-A177-3AD203B41FA5}">
                      <a16:colId xmlns:a16="http://schemas.microsoft.com/office/drawing/2014/main" val="20001"/>
                    </a:ext>
                  </a:extLst>
                </a:gridCol>
                <a:gridCol w="1071517">
                  <a:extLst>
                    <a:ext uri="{9D8B030D-6E8A-4147-A177-3AD203B41FA5}">
                      <a16:colId xmlns:a16="http://schemas.microsoft.com/office/drawing/2014/main" val="20002"/>
                    </a:ext>
                  </a:extLst>
                </a:gridCol>
                <a:gridCol w="824245">
                  <a:extLst>
                    <a:ext uri="{9D8B030D-6E8A-4147-A177-3AD203B41FA5}">
                      <a16:colId xmlns:a16="http://schemas.microsoft.com/office/drawing/2014/main" val="20003"/>
                    </a:ext>
                  </a:extLst>
                </a:gridCol>
                <a:gridCol w="824245">
                  <a:extLst>
                    <a:ext uri="{9D8B030D-6E8A-4147-A177-3AD203B41FA5}">
                      <a16:colId xmlns:a16="http://schemas.microsoft.com/office/drawing/2014/main" val="20004"/>
                    </a:ext>
                  </a:extLst>
                </a:gridCol>
                <a:gridCol w="824245">
                  <a:extLst>
                    <a:ext uri="{9D8B030D-6E8A-4147-A177-3AD203B41FA5}">
                      <a16:colId xmlns:a16="http://schemas.microsoft.com/office/drawing/2014/main" val="20005"/>
                    </a:ext>
                  </a:extLst>
                </a:gridCol>
                <a:gridCol w="247273">
                  <a:extLst>
                    <a:ext uri="{9D8B030D-6E8A-4147-A177-3AD203B41FA5}">
                      <a16:colId xmlns:a16="http://schemas.microsoft.com/office/drawing/2014/main" val="20006"/>
                    </a:ext>
                  </a:extLst>
                </a:gridCol>
                <a:gridCol w="247273">
                  <a:extLst>
                    <a:ext uri="{9D8B030D-6E8A-4147-A177-3AD203B41FA5}">
                      <a16:colId xmlns:a16="http://schemas.microsoft.com/office/drawing/2014/main" val="20007"/>
                    </a:ext>
                  </a:extLst>
                </a:gridCol>
                <a:gridCol w="247273">
                  <a:extLst>
                    <a:ext uri="{9D8B030D-6E8A-4147-A177-3AD203B41FA5}">
                      <a16:colId xmlns:a16="http://schemas.microsoft.com/office/drawing/2014/main" val="20008"/>
                    </a:ext>
                  </a:extLst>
                </a:gridCol>
                <a:gridCol w="824245">
                  <a:extLst>
                    <a:ext uri="{9D8B030D-6E8A-4147-A177-3AD203B41FA5}">
                      <a16:colId xmlns:a16="http://schemas.microsoft.com/office/drawing/2014/main" val="20009"/>
                    </a:ext>
                  </a:extLst>
                </a:gridCol>
                <a:gridCol w="576971">
                  <a:extLst>
                    <a:ext uri="{9D8B030D-6E8A-4147-A177-3AD203B41FA5}">
                      <a16:colId xmlns:a16="http://schemas.microsoft.com/office/drawing/2014/main" val="20010"/>
                    </a:ext>
                  </a:extLst>
                </a:gridCol>
                <a:gridCol w="906669">
                  <a:extLst>
                    <a:ext uri="{9D8B030D-6E8A-4147-A177-3AD203B41FA5}">
                      <a16:colId xmlns:a16="http://schemas.microsoft.com/office/drawing/2014/main" val="20011"/>
                    </a:ext>
                  </a:extLst>
                </a:gridCol>
                <a:gridCol w="989094">
                  <a:extLst>
                    <a:ext uri="{9D8B030D-6E8A-4147-A177-3AD203B41FA5}">
                      <a16:colId xmlns:a16="http://schemas.microsoft.com/office/drawing/2014/main" val="20012"/>
                    </a:ext>
                  </a:extLst>
                </a:gridCol>
                <a:gridCol w="329698">
                  <a:extLst>
                    <a:ext uri="{9D8B030D-6E8A-4147-A177-3AD203B41FA5}">
                      <a16:colId xmlns:a16="http://schemas.microsoft.com/office/drawing/2014/main" val="20013"/>
                    </a:ext>
                  </a:extLst>
                </a:gridCol>
                <a:gridCol w="247273">
                  <a:extLst>
                    <a:ext uri="{9D8B030D-6E8A-4147-A177-3AD203B41FA5}">
                      <a16:colId xmlns:a16="http://schemas.microsoft.com/office/drawing/2014/main" val="20014"/>
                    </a:ext>
                  </a:extLst>
                </a:gridCol>
                <a:gridCol w="247273">
                  <a:extLst>
                    <a:ext uri="{9D8B030D-6E8A-4147-A177-3AD203B41FA5}">
                      <a16:colId xmlns:a16="http://schemas.microsoft.com/office/drawing/2014/main" val="20015"/>
                    </a:ext>
                  </a:extLst>
                </a:gridCol>
              </a:tblGrid>
              <a:tr h="674586">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50" b="1">
                          <a:solidFill>
                            <a:schemeClr val="bg1"/>
                          </a:solidFill>
                        </a:rPr>
                        <a:t>No.</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50" b="1">
                          <a:solidFill>
                            <a:schemeClr val="bg1"/>
                          </a:solidFill>
                        </a:rPr>
                        <a:t>Hazard Effect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50" b="1">
                          <a:solidFill>
                            <a:schemeClr val="bg1"/>
                          </a:solidFill>
                        </a:rPr>
                        <a:t>Hazard Name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50" b="1">
                          <a:solidFill>
                            <a:schemeClr val="bg1"/>
                          </a:solidFill>
                        </a:rPr>
                        <a:t>Harm</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50" b="1">
                          <a:solidFill>
                            <a:schemeClr val="bg1"/>
                          </a:solidFill>
                        </a:rPr>
                        <a:t>Possible Causes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50" b="1">
                          <a:solidFill>
                            <a:schemeClr val="bg1"/>
                          </a:solidFill>
                        </a:rPr>
                        <a:t>Existing</a:t>
                      </a:r>
                      <a:r>
                        <a:rPr lang="en-US" sz="1050" b="1" baseline="0">
                          <a:solidFill>
                            <a:schemeClr val="bg1"/>
                          </a:solidFill>
                        </a:rPr>
                        <a:t> Controls</a:t>
                      </a:r>
                      <a:endParaRPr lang="en-US" sz="1050" b="1">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50" b="1">
                          <a:solidFill>
                            <a:schemeClr val="bg1"/>
                          </a:solidFill>
                        </a:rPr>
                        <a:t>Initial</a:t>
                      </a:r>
                      <a:r>
                        <a:rPr lang="en-US" sz="1050" b="1" baseline="0">
                          <a:solidFill>
                            <a:schemeClr val="bg1"/>
                          </a:solidFill>
                        </a:rPr>
                        <a:t> Risk Rating</a:t>
                      </a:r>
                      <a:endParaRPr lang="en-US" sz="1050" b="1">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hMerge="1">
                  <a:txBody>
                    <a:bodyPr/>
                    <a:lstStyle/>
                    <a:p>
                      <a:endParaRPr lang="en-US" sz="1000" b="1"/>
                    </a:p>
                  </a:txBody>
                  <a:tcPr/>
                </a:tc>
                <a:tc hMerge="1">
                  <a:txBody>
                    <a:bodyPr/>
                    <a:lstStyle/>
                    <a:p>
                      <a:endParaRPr lang="en-US" sz="1000" b="1"/>
                    </a:p>
                  </a:txBody>
                  <a:tcPr/>
                </a:tc>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50" b="1">
                          <a:solidFill>
                            <a:schemeClr val="bg1"/>
                          </a:solidFill>
                        </a:rPr>
                        <a:t>Additional Controls</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hMerge="1">
                  <a:txBody>
                    <a:bodyPr/>
                    <a:lstStyle/>
                    <a:p>
                      <a:endParaRPr lang="en-US" sz="1000" b="1"/>
                    </a:p>
                  </a:txBody>
                  <a:tcPr/>
                </a:tc>
                <a:tc hMerge="1">
                  <a:txBody>
                    <a:bodyPr/>
                    <a:lstStyle/>
                    <a:p>
                      <a:endParaRPr lang="en-US" sz="1000" b="1"/>
                    </a:p>
                  </a:txBody>
                  <a:tcPr/>
                </a:tc>
                <a:tc hMerge="1">
                  <a:txBody>
                    <a:bodyPr/>
                    <a:lstStyle/>
                    <a:p>
                      <a:endParaRPr lang="en-US" sz="1000" b="1"/>
                    </a:p>
                  </a:txBody>
                  <a:tcPr/>
                </a:tc>
                <a:tc gridSpan="3">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50" b="1">
                          <a:solidFill>
                            <a:schemeClr val="bg1"/>
                          </a:solidFill>
                        </a:rPr>
                        <a:t>Residual</a:t>
                      </a:r>
                      <a:r>
                        <a:rPr lang="en-US" sz="1050" b="1" baseline="0">
                          <a:solidFill>
                            <a:schemeClr val="bg1"/>
                          </a:solidFill>
                        </a:rPr>
                        <a:t> Risk Rating</a:t>
                      </a:r>
                      <a:endParaRPr lang="en-US" sz="1050" b="1">
                        <a:solidFill>
                          <a:schemeClr val="bg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hMerge="1">
                  <a:txBody>
                    <a:bodyPr/>
                    <a:lstStyle/>
                    <a:p>
                      <a:endParaRPr lang="en-US" sz="1000" b="1"/>
                    </a:p>
                  </a:txBody>
                  <a:tcPr/>
                </a:tc>
                <a:tc hMerge="1">
                  <a:txBody>
                    <a:bodyPr/>
                    <a:lstStyle/>
                    <a:p>
                      <a:endParaRPr lang="en-US" sz="1000" b="1"/>
                    </a:p>
                  </a:txBody>
                  <a:tcPr/>
                </a:tc>
                <a:extLst>
                  <a:ext uri="{0D108BD9-81ED-4DB2-BD59-A6C34878D82A}">
                    <a16:rowId xmlns:a16="http://schemas.microsoft.com/office/drawing/2014/main" val="10000"/>
                  </a:ext>
                </a:extLst>
              </a:tr>
              <a:tr h="674586">
                <a:tc vMerge="1">
                  <a:txBody>
                    <a:bodyPr/>
                    <a:lstStyle/>
                    <a:p>
                      <a:endParaRPr lang="en-US" sz="1000"/>
                    </a:p>
                  </a:txBody>
                  <a:tcPr/>
                </a:tc>
                <a:tc vMerge="1">
                  <a:txBody>
                    <a:bodyPr/>
                    <a:lstStyle/>
                    <a:p>
                      <a:endParaRPr lang="en-US" sz="1000"/>
                    </a:p>
                  </a:txBody>
                  <a:tcPr/>
                </a:tc>
                <a:tc vMerge="1">
                  <a:txBody>
                    <a:bodyPr/>
                    <a:lstStyle/>
                    <a:p>
                      <a:endParaRPr lang="en-US" sz="1000"/>
                    </a:p>
                  </a:txBody>
                  <a:tcPr/>
                </a:tc>
                <a:tc vMerge="1">
                  <a:txBody>
                    <a:bodyPr/>
                    <a:lstStyle/>
                    <a:p>
                      <a:endParaRPr lang="en-US" sz="1000"/>
                    </a:p>
                  </a:txBody>
                  <a:tcPr/>
                </a:tc>
                <a:tc vMerge="1">
                  <a:txBody>
                    <a:bodyPr/>
                    <a:lstStyle/>
                    <a:p>
                      <a:endParaRPr lang="en-US" sz="1000"/>
                    </a:p>
                  </a:txBody>
                  <a:tcPr/>
                </a:tc>
                <a:tc vMerge="1">
                  <a:txBody>
                    <a:bodyPr/>
                    <a:lstStyle/>
                    <a:p>
                      <a:endParaRPr lang="en-US" sz="1000"/>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050" b="1">
                          <a:solidFill>
                            <a:schemeClr val="bg1"/>
                          </a:solidFill>
                        </a:rPr>
                        <a:t>C</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050" b="1">
                          <a:solidFill>
                            <a:schemeClr val="bg1"/>
                          </a:solidFill>
                        </a:rPr>
                        <a:t>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050" b="1">
                          <a:solidFill>
                            <a:schemeClr val="bg1"/>
                          </a:solidFill>
                        </a:rPr>
                        <a:t>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50" b="1">
                          <a:solidFill>
                            <a:schemeClr val="bg1"/>
                          </a:solidFill>
                        </a:rPr>
                        <a:t>Design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50" b="1">
                          <a:solidFill>
                            <a:schemeClr val="bg1"/>
                          </a:solidFill>
                        </a:rPr>
                        <a:t>Test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50" b="1">
                          <a:solidFill>
                            <a:schemeClr val="bg1"/>
                          </a:solidFill>
                        </a:rPr>
                        <a:t>Training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050" b="1">
                          <a:solidFill>
                            <a:schemeClr val="bg1"/>
                          </a:solidFill>
                        </a:rPr>
                        <a:t>Business Process Change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050" b="1">
                          <a:solidFill>
                            <a:schemeClr val="bg1"/>
                          </a:solidFill>
                        </a:rPr>
                        <a:t>C</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050" b="1">
                          <a:solidFill>
                            <a:schemeClr val="bg1"/>
                          </a:solidFill>
                        </a:rPr>
                        <a:t>L</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r>
                        <a:rPr lang="en-US" sz="1050" b="1">
                          <a:solidFill>
                            <a:schemeClr val="bg1"/>
                          </a:solidFill>
                        </a:rPr>
                        <a:t>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42089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100">
                          <a:solidFill>
                            <a:schemeClr val="bg1"/>
                          </a:solidFill>
                        </a:rPr>
                        <a:t>1</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2"/>
                  </a:ext>
                </a:extLst>
              </a:tr>
              <a:tr h="42089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100">
                          <a:solidFill>
                            <a:schemeClr val="bg1"/>
                          </a:solidFill>
                        </a:rPr>
                        <a:t>2</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3"/>
                  </a:ext>
                </a:extLst>
              </a:tr>
              <a:tr h="42089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100">
                          <a:solidFill>
                            <a:schemeClr val="bg1"/>
                          </a:solidFill>
                        </a:rPr>
                        <a:t>3</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10004"/>
                  </a:ext>
                </a:extLst>
              </a:tr>
              <a:tr h="42089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100">
                          <a:solidFill>
                            <a:schemeClr val="bg1"/>
                          </a:solidFill>
                        </a:rPr>
                        <a:t>4</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extLst>
                  <a:ext uri="{0D108BD9-81ED-4DB2-BD59-A6C34878D82A}">
                    <a16:rowId xmlns:a16="http://schemas.microsoft.com/office/drawing/2014/main" val="10005"/>
                  </a:ext>
                </a:extLst>
              </a:tr>
              <a:tr h="42089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100">
                          <a:solidFill>
                            <a:schemeClr val="bg1"/>
                          </a:solidFill>
                        </a:rPr>
                        <a:t>5</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65000"/>
                      </a:schemeClr>
                    </a:solidFill>
                  </a:tcPr>
                </a:tc>
                <a:extLst>
                  <a:ext uri="{0D108BD9-81ED-4DB2-BD59-A6C34878D82A}">
                    <a16:rowId xmlns:a16="http://schemas.microsoft.com/office/drawing/2014/main" val="10006"/>
                  </a:ext>
                </a:extLst>
              </a:tr>
              <a:tr h="420896">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US" sz="1100">
                          <a:solidFill>
                            <a:schemeClr val="bg1"/>
                          </a:solidFill>
                        </a:rPr>
                        <a:t>6</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endParaRPr lang="en-US" sz="110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tx1">
                        <a:lumMod val="50000"/>
                      </a:schemeClr>
                    </a:solidFill>
                  </a:tcPr>
                </a:tc>
                <a:extLst>
                  <a:ext uri="{0D108BD9-81ED-4DB2-BD59-A6C34878D82A}">
                    <a16:rowId xmlns:a16="http://schemas.microsoft.com/office/drawing/2014/main" val="10007"/>
                  </a:ext>
                </a:extLst>
              </a:tr>
            </a:tbl>
          </a:graphicData>
        </a:graphic>
      </p:graphicFrame>
      <p:sp>
        <p:nvSpPr>
          <p:cNvPr id="5" name="Arrow: Right 4">
            <a:extLst>
              <a:ext uri="{FF2B5EF4-FFF2-40B4-BE49-F238E27FC236}">
                <a16:creationId xmlns:a16="http://schemas.microsoft.com/office/drawing/2014/main" id="{F3B6DC85-BEED-440E-B9C6-0FFDAAF7271D}"/>
              </a:ext>
            </a:extLst>
          </p:cNvPr>
          <p:cNvSpPr/>
          <p:nvPr/>
        </p:nvSpPr>
        <p:spPr>
          <a:xfrm>
            <a:off x="212433" y="2899518"/>
            <a:ext cx="1958112" cy="1025937"/>
          </a:xfrm>
          <a:prstGeom prst="rightArrow">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a:t>Implementation / Deployment</a:t>
            </a:r>
          </a:p>
        </p:txBody>
      </p:sp>
      <p:sp>
        <p:nvSpPr>
          <p:cNvPr id="6" name="Arrow: Right 5">
            <a:extLst>
              <a:ext uri="{FF2B5EF4-FFF2-40B4-BE49-F238E27FC236}">
                <a16:creationId xmlns:a16="http://schemas.microsoft.com/office/drawing/2014/main" id="{152E1C13-3966-41E2-BADF-E05C9B7AA107}"/>
              </a:ext>
            </a:extLst>
          </p:cNvPr>
          <p:cNvSpPr/>
          <p:nvPr/>
        </p:nvSpPr>
        <p:spPr>
          <a:xfrm>
            <a:off x="212433" y="4068618"/>
            <a:ext cx="1958112" cy="877455"/>
          </a:xfrm>
          <a:prstGeom prst="rightArrow">
            <a:avLst/>
          </a:prstGeom>
          <a:no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1400"/>
              <a:t>SoP, Workflow, Clinical / Patient Use</a:t>
            </a:r>
          </a:p>
        </p:txBody>
      </p:sp>
      <p:sp>
        <p:nvSpPr>
          <p:cNvPr id="9" name="Arrow: Up 8">
            <a:extLst>
              <a:ext uri="{FF2B5EF4-FFF2-40B4-BE49-F238E27FC236}">
                <a16:creationId xmlns:a16="http://schemas.microsoft.com/office/drawing/2014/main" id="{726B442D-38E0-4B04-9172-2B4D33A14861}"/>
              </a:ext>
            </a:extLst>
          </p:cNvPr>
          <p:cNvSpPr/>
          <p:nvPr/>
        </p:nvSpPr>
        <p:spPr>
          <a:xfrm>
            <a:off x="7887852" y="5405448"/>
            <a:ext cx="4182227" cy="1322753"/>
          </a:xfrm>
          <a:prstGeom prst="upArrow">
            <a:avLst>
              <a:gd name="adj1" fmla="val 87020"/>
              <a:gd name="adj2" fmla="val 46491"/>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a:t>Mitigation</a:t>
            </a:r>
          </a:p>
          <a:p>
            <a:pPr algn="ctr"/>
            <a:r>
              <a:rPr lang="en-GB" sz="1400"/>
              <a:t>All controls must be simply summarised as to why they provide the control. References to evidence where more detailed explanation can be found must be provided.</a:t>
            </a:r>
          </a:p>
          <a:p>
            <a:pPr algn="ctr"/>
            <a:endParaRPr lang="en-GB"/>
          </a:p>
        </p:txBody>
      </p:sp>
      <p:sp>
        <p:nvSpPr>
          <p:cNvPr id="12" name="Oval 11">
            <a:extLst>
              <a:ext uri="{FF2B5EF4-FFF2-40B4-BE49-F238E27FC236}">
                <a16:creationId xmlns:a16="http://schemas.microsoft.com/office/drawing/2014/main" id="{E5EB0178-FE30-4CF8-A005-66A56205F33D}"/>
              </a:ext>
            </a:extLst>
          </p:cNvPr>
          <p:cNvSpPr/>
          <p:nvPr/>
        </p:nvSpPr>
        <p:spPr>
          <a:xfrm>
            <a:off x="7028873" y="2161309"/>
            <a:ext cx="397163" cy="360218"/>
          </a:xfrm>
          <a:prstGeom prst="ellipse">
            <a:avLst/>
          </a:prstGeom>
          <a:solidFill>
            <a:srgbClr val="FF00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EBE2FD0-3CB5-4C0F-8E95-4262E83EEEBD}"/>
              </a:ext>
            </a:extLst>
          </p:cNvPr>
          <p:cNvSpPr txBox="1"/>
          <p:nvPr/>
        </p:nvSpPr>
        <p:spPr>
          <a:xfrm>
            <a:off x="212433" y="1044199"/>
            <a:ext cx="1514767" cy="954107"/>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400"/>
              <a:t>Consequence seldom changes! Focus on likelihood.</a:t>
            </a:r>
          </a:p>
        </p:txBody>
      </p:sp>
      <p:cxnSp>
        <p:nvCxnSpPr>
          <p:cNvPr id="15" name="Straight Arrow Connector 14">
            <a:extLst>
              <a:ext uri="{FF2B5EF4-FFF2-40B4-BE49-F238E27FC236}">
                <a16:creationId xmlns:a16="http://schemas.microsoft.com/office/drawing/2014/main" id="{37F7A3A4-F19A-4DF3-A3CE-C4D8E729C462}"/>
              </a:ext>
            </a:extLst>
          </p:cNvPr>
          <p:cNvCxnSpPr>
            <a:stCxn id="13" idx="3"/>
            <a:endCxn id="12" idx="2"/>
          </p:cNvCxnSpPr>
          <p:nvPr/>
        </p:nvCxnSpPr>
        <p:spPr>
          <a:xfrm>
            <a:off x="1727200" y="1521253"/>
            <a:ext cx="5301673" cy="820165"/>
          </a:xfrm>
          <a:prstGeom prst="straightConnector1">
            <a:avLst/>
          </a:prstGeom>
          <a:ln w="38100">
            <a:solidFill>
              <a:schemeClr val="tx1"/>
            </a:solidFill>
            <a:tailEnd type="triangle"/>
          </a:ln>
        </p:spPr>
        <p:style>
          <a:lnRef idx="3">
            <a:schemeClr val="accent2"/>
          </a:lnRef>
          <a:fillRef idx="0">
            <a:schemeClr val="accent2"/>
          </a:fillRef>
          <a:effectRef idx="2">
            <a:schemeClr val="accent2"/>
          </a:effectRef>
          <a:fontRef idx="minor">
            <a:schemeClr val="tx1"/>
          </a:fontRef>
        </p:style>
      </p:cxnSp>
      <p:pic>
        <p:nvPicPr>
          <p:cNvPr id="17" name="Graphic 16" descr="Marketing outline">
            <a:extLst>
              <a:ext uri="{FF2B5EF4-FFF2-40B4-BE49-F238E27FC236}">
                <a16:creationId xmlns:a16="http://schemas.microsoft.com/office/drawing/2014/main" id="{2E9A3D11-FFAA-442F-B87B-10C7D8D9D50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272" y="5813801"/>
            <a:ext cx="914400" cy="914400"/>
          </a:xfrm>
          <a:prstGeom prst="rect">
            <a:avLst/>
          </a:prstGeom>
        </p:spPr>
      </p:pic>
      <p:sp>
        <p:nvSpPr>
          <p:cNvPr id="14" name="TextBox 13">
            <a:extLst>
              <a:ext uri="{FF2B5EF4-FFF2-40B4-BE49-F238E27FC236}">
                <a16:creationId xmlns:a16="http://schemas.microsoft.com/office/drawing/2014/main" id="{AEBE2FD0-3CB5-4C0F-8E95-4262E83EEEBD}"/>
              </a:ext>
            </a:extLst>
          </p:cNvPr>
          <p:cNvSpPr txBox="1"/>
          <p:nvPr/>
        </p:nvSpPr>
        <p:spPr>
          <a:xfrm>
            <a:off x="1920053" y="5685864"/>
            <a:ext cx="3718932" cy="954107"/>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t">
            <a:spAutoFit/>
          </a:bodyPr>
          <a:lstStyle/>
          <a:p>
            <a:r>
              <a:rPr lang="en-GB" sz="1400"/>
              <a:t>Start with the hazard name and then think about the effect this may have, then move over to harm and think about the harm to the patient directly. </a:t>
            </a:r>
          </a:p>
        </p:txBody>
      </p:sp>
      <p:cxnSp>
        <p:nvCxnSpPr>
          <p:cNvPr id="16" name="Straight Arrow Connector 15">
            <a:extLst>
              <a:ext uri="{FF2B5EF4-FFF2-40B4-BE49-F238E27FC236}">
                <a16:creationId xmlns:a16="http://schemas.microsoft.com/office/drawing/2014/main" id="{37F7A3A4-F19A-4DF3-A3CE-C4D8E729C462}"/>
              </a:ext>
            </a:extLst>
          </p:cNvPr>
          <p:cNvCxnSpPr/>
          <p:nvPr/>
        </p:nvCxnSpPr>
        <p:spPr>
          <a:xfrm flipV="1">
            <a:off x="4181856" y="2161310"/>
            <a:ext cx="0" cy="3524554"/>
          </a:xfrm>
          <a:prstGeom prst="straightConnector1">
            <a:avLst/>
          </a:prstGeom>
          <a:ln w="38100">
            <a:solidFill>
              <a:schemeClr val="tx1"/>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04207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ABCF-7FFE-44B4-AB9E-036B8240073C}"/>
              </a:ext>
            </a:extLst>
          </p:cNvPr>
          <p:cNvSpPr>
            <a:spLocks noGrp="1"/>
          </p:cNvSpPr>
          <p:nvPr>
            <p:ph type="title"/>
          </p:nvPr>
        </p:nvSpPr>
        <p:spPr/>
        <p:txBody>
          <a:bodyPr/>
          <a:lstStyle/>
          <a:p>
            <a:r>
              <a:rPr lang="en-GB"/>
              <a:t>Results – extract of typical AI / ML hazard log</a:t>
            </a:r>
          </a:p>
        </p:txBody>
      </p:sp>
      <p:graphicFrame>
        <p:nvGraphicFramePr>
          <p:cNvPr id="5" name="Table 6">
            <a:extLst>
              <a:ext uri="{FF2B5EF4-FFF2-40B4-BE49-F238E27FC236}">
                <a16:creationId xmlns:a16="http://schemas.microsoft.com/office/drawing/2014/main" id="{0CE86DDF-1911-4F72-B3AC-FC1A9E5EDA78}"/>
              </a:ext>
            </a:extLst>
          </p:cNvPr>
          <p:cNvGraphicFramePr>
            <a:graphicFrameLocks noGrp="1"/>
          </p:cNvGraphicFramePr>
          <p:nvPr>
            <p:extLst>
              <p:ext uri="{D42A27DB-BD31-4B8C-83A1-F6EECF244321}">
                <p14:modId xmlns:p14="http://schemas.microsoft.com/office/powerpoint/2010/main" val="3038255546"/>
              </p:ext>
            </p:extLst>
          </p:nvPr>
        </p:nvGraphicFramePr>
        <p:xfrm>
          <a:off x="533194" y="1885841"/>
          <a:ext cx="10841388" cy="4717025"/>
        </p:xfrm>
        <a:graphic>
          <a:graphicData uri="http://schemas.openxmlformats.org/drawingml/2006/table">
            <a:tbl>
              <a:tblPr firstRow="1" bandRow="1"/>
              <a:tblGrid>
                <a:gridCol w="2084566">
                  <a:extLst>
                    <a:ext uri="{9D8B030D-6E8A-4147-A177-3AD203B41FA5}">
                      <a16:colId xmlns:a16="http://schemas.microsoft.com/office/drawing/2014/main" val="3253607373"/>
                    </a:ext>
                  </a:extLst>
                </a:gridCol>
                <a:gridCol w="2122190">
                  <a:extLst>
                    <a:ext uri="{9D8B030D-6E8A-4147-A177-3AD203B41FA5}">
                      <a16:colId xmlns:a16="http://schemas.microsoft.com/office/drawing/2014/main" val="4163704816"/>
                    </a:ext>
                  </a:extLst>
                </a:gridCol>
                <a:gridCol w="2702999">
                  <a:extLst>
                    <a:ext uri="{9D8B030D-6E8A-4147-A177-3AD203B41FA5}">
                      <a16:colId xmlns:a16="http://schemas.microsoft.com/office/drawing/2014/main" val="2810726175"/>
                    </a:ext>
                  </a:extLst>
                </a:gridCol>
                <a:gridCol w="3931633">
                  <a:extLst>
                    <a:ext uri="{9D8B030D-6E8A-4147-A177-3AD203B41FA5}">
                      <a16:colId xmlns:a16="http://schemas.microsoft.com/office/drawing/2014/main" val="951369079"/>
                    </a:ext>
                  </a:extLst>
                </a:gridCol>
              </a:tblGrid>
              <a:tr h="123625">
                <a:tc gridSpan="4">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fontAlgn="t"/>
                      <a:r>
                        <a:rPr lang="en-GB" sz="1400" b="1" i="0" u="none" strike="noStrike">
                          <a:solidFill>
                            <a:srgbClr val="000000"/>
                          </a:solidFill>
                          <a:effectLst/>
                          <a:latin typeface="Arial" panose="020B0604020202020204" pitchFamily="34" charset="0"/>
                        </a:rPr>
                        <a:t>Hazard Identification &amp; Initial Assessment</a:t>
                      </a:r>
                    </a:p>
                  </a:txBody>
                  <a:tcPr marL="9525" marR="9525" marT="9525" marB="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5B9BD5"/>
                    </a:solidFill>
                  </a:tcPr>
                </a:tc>
                <a:tc hMerge="1">
                  <a:txBody>
                    <a:bodyPr/>
                    <a:lstStyle/>
                    <a:p>
                      <a:pPr algn="ctr" fontAlgn="t"/>
                      <a:endParaRPr lang="en-GB" sz="1100" b="1" i="0" u="none" strike="noStrike">
                        <a:solidFill>
                          <a:srgbClr val="000000"/>
                        </a:solidFill>
                        <a:effectLst/>
                        <a:latin typeface="Arial" panose="020B0604020202020204" pitchFamily="34" charset="0"/>
                      </a:endParaRPr>
                    </a:p>
                  </a:txBody>
                  <a:tcPr marL="9525" marR="9525" marT="9525" marB="0"/>
                </a:tc>
                <a:tc hMerge="1">
                  <a:txBody>
                    <a:bodyPr/>
                    <a:lstStyle/>
                    <a:p>
                      <a:pPr algn="ctr" fontAlgn="t"/>
                      <a:endParaRPr lang="en-GB" sz="1100" b="1" i="0" u="none" strike="noStrike">
                        <a:solidFill>
                          <a:srgbClr val="000000"/>
                        </a:solidFill>
                        <a:effectLst/>
                        <a:latin typeface="Arial" panose="020B0604020202020204" pitchFamily="34" charset="0"/>
                      </a:endParaRPr>
                    </a:p>
                  </a:txBody>
                  <a:tcPr marL="9525" marR="9525" marT="9525" marB="0"/>
                </a:tc>
                <a:tc hMerge="1">
                  <a:txBody>
                    <a:bodyPr/>
                    <a:lstStyle/>
                    <a:p>
                      <a:pPr algn="ctr" fontAlgn="t"/>
                      <a:endParaRPr lang="en-GB" sz="1100" b="1" i="0" u="none" strike="noStrike">
                        <a:solidFill>
                          <a:srgbClr val="000000"/>
                        </a:solidFill>
                        <a:effectLst/>
                        <a:latin typeface="Arial" panose="020B0604020202020204" pitchFamily="34" charset="0"/>
                      </a:endParaRPr>
                    </a:p>
                  </a:txBody>
                  <a:tcPr marL="9525" marR="9525" marT="9525"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10573205"/>
                  </a:ext>
                </a:extLst>
              </a:tr>
              <a:tr h="287900">
                <a:tc>
                  <a:txBody>
                    <a:bodyPr/>
                    <a:lstStyle/>
                    <a:p>
                      <a:pPr algn="ctr" fontAlgn="ctr"/>
                      <a:r>
                        <a:rPr lang="en-GB" sz="1200" b="1" i="0" u="none" strike="noStrike">
                          <a:solidFill>
                            <a:srgbClr val="000000"/>
                          </a:solidFill>
                          <a:effectLst/>
                          <a:latin typeface="Arial"/>
                        </a:rPr>
                        <a:t>Effect</a:t>
                      </a:r>
                    </a:p>
                  </a:txBody>
                  <a:tcPr marL="0" marR="0" marT="0" marB="0" anchor="ctr">
                    <a:lnL w="12700" cmpd="sng">
                      <a:solidFill>
                        <a:sysClr val="window" lastClr="FFFFFF"/>
                      </a:solidFill>
                    </a:lnL>
                    <a:lnR w="12700" cmpd="sng">
                      <a:solidFill>
                        <a:sysClr val="window" lastClr="FFFFFF"/>
                      </a:solidFill>
                    </a:lnR>
                    <a:lnT w="381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fontAlgn="ctr"/>
                      <a:r>
                        <a:rPr lang="en-GB" sz="1200" b="1" i="0" u="none" strike="noStrike">
                          <a:solidFill>
                            <a:srgbClr val="000000"/>
                          </a:solidFill>
                          <a:effectLst/>
                          <a:latin typeface="Arial"/>
                        </a:rPr>
                        <a:t>Hazard </a:t>
                      </a:r>
                      <a:endParaRPr lang="en-GB" sz="1200" b="1" i="0" u="none" strike="noStrike">
                        <a:solidFill>
                          <a:srgbClr val="000000"/>
                        </a:solidFill>
                        <a:effectLst/>
                        <a:latin typeface="Arial" panose="020B0604020202020204" pitchFamily="34" charset="0"/>
                      </a:endParaRPr>
                    </a:p>
                  </a:txBody>
                  <a:tcPr marL="0" marR="0" marT="0" marB="0" anchor="ctr">
                    <a:lnL w="12700" cmpd="sng">
                      <a:solidFill>
                        <a:sysClr val="window" lastClr="FFFFFF"/>
                      </a:solidFill>
                    </a:lnL>
                    <a:lnR w="12700" cmpd="sng">
                      <a:solidFill>
                        <a:sysClr val="window" lastClr="FFFFFF"/>
                      </a:solidFill>
                    </a:lnR>
                    <a:lnT w="381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fontAlgn="ctr"/>
                      <a:r>
                        <a:rPr lang="en-GB" sz="1200" b="1" i="0" u="none" strike="noStrike">
                          <a:solidFill>
                            <a:srgbClr val="000000"/>
                          </a:solidFill>
                          <a:effectLst/>
                          <a:latin typeface="Arial"/>
                        </a:rPr>
                        <a:t>Harm</a:t>
                      </a:r>
                    </a:p>
                  </a:txBody>
                  <a:tcPr marL="0" marR="0" marT="0" marB="0" anchor="ctr">
                    <a:lnL w="12700" cmpd="sng">
                      <a:solidFill>
                        <a:sysClr val="window" lastClr="FFFFFF"/>
                      </a:solidFill>
                    </a:lnL>
                    <a:lnR w="12700" cmpd="sng">
                      <a:noFill/>
                    </a:lnR>
                    <a:lnT w="381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p>
                      <a:pPr algn="ctr" fontAlgn="ctr"/>
                      <a:r>
                        <a:rPr lang="en-GB" sz="1200" b="1" i="0" u="none" strike="noStrike">
                          <a:solidFill>
                            <a:srgbClr val="000000"/>
                          </a:solidFill>
                          <a:effectLst/>
                          <a:latin typeface="Arial" panose="020B0604020202020204" pitchFamily="34" charset="0"/>
                        </a:rPr>
                        <a:t>Possible Causes</a:t>
                      </a:r>
                    </a:p>
                  </a:txBody>
                  <a:tcPr marL="0" marR="0" marT="0" marB="0"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306395337"/>
                  </a:ext>
                </a:extLst>
              </a:tr>
              <a:tr h="304799">
                <a:tc>
                  <a:txBody>
                    <a:bodyPr/>
                    <a:lstStyle/>
                    <a:p>
                      <a:pPr algn="l" fontAlgn="ctr"/>
                      <a:r>
                        <a:rPr lang="en-GB" sz="1200" b="0" i="0" u="none" strike="noStrike">
                          <a:solidFill>
                            <a:srgbClr val="000000"/>
                          </a:solidFill>
                          <a:effectLst/>
                          <a:latin typeface="Arial" panose="020B0604020202020204" pitchFamily="34" charset="0"/>
                        </a:rPr>
                        <a:t>Software failure or data error</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l" fontAlgn="ctr"/>
                      <a:r>
                        <a:rPr lang="en-GB" sz="1200" b="0" i="0" u="none" strike="noStrike">
                          <a:solidFill>
                            <a:srgbClr val="000000"/>
                          </a:solidFill>
                          <a:effectLst/>
                          <a:latin typeface="Arial"/>
                        </a:rPr>
                        <a:t>Digital Health Intervention failure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l" fontAlgn="ctr"/>
                      <a:r>
                        <a:rPr lang="en-GB" sz="1200" b="0" i="0" u="none" strike="noStrike">
                          <a:solidFill>
                            <a:srgbClr val="000000"/>
                          </a:solidFill>
                          <a:effectLst/>
                          <a:latin typeface="Arial"/>
                        </a:rPr>
                        <a:t>Delay in the diagnosis and on-going treatment of the patient</a:t>
                      </a:r>
                    </a:p>
                  </a:txBody>
                  <a:tcPr marL="0" marR="0" marT="0" marB="0" anchor="ctr">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l" fontAlgn="ctr"/>
                      <a:r>
                        <a:rPr lang="en-GB" sz="1200" b="0" i="0" u="none" strike="noStrike">
                          <a:solidFill>
                            <a:srgbClr val="000000"/>
                          </a:solidFill>
                          <a:effectLst/>
                          <a:latin typeface="Arial"/>
                        </a:rPr>
                        <a:t>Undetected software failure or data error causes algorithm to incorrectly or </a:t>
                      </a:r>
                      <a:br>
                        <a:rPr lang="en-GB" sz="1200" b="0" i="0" u="none" strike="noStrike">
                          <a:solidFill>
                            <a:srgbClr val="000000"/>
                          </a:solidFill>
                          <a:effectLst/>
                          <a:latin typeface="Arial"/>
                        </a:rPr>
                      </a:br>
                      <a:r>
                        <a:rPr lang="en-GB" sz="1200" b="0" i="0" u="none" strike="noStrike">
                          <a:solidFill>
                            <a:srgbClr val="000000"/>
                          </a:solidFill>
                          <a:effectLst/>
                          <a:latin typeface="Arial"/>
                        </a:rPr>
                        <a:t>inaccurately process input data. Resulting in unexpected system behaviour and processing delays.</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589457225"/>
                  </a:ext>
                </a:extLst>
              </a:tr>
              <a:tr h="379104">
                <a:tc>
                  <a:txBody>
                    <a:bodyPr/>
                    <a:lstStyle/>
                    <a:p>
                      <a:pPr algn="l" fontAlgn="ctr"/>
                      <a:r>
                        <a:rPr lang="en-GB" sz="1200" b="0" i="0" u="none" strike="noStrike">
                          <a:solidFill>
                            <a:srgbClr val="000000"/>
                          </a:solidFill>
                          <a:effectLst/>
                          <a:latin typeface="Arial" panose="020B0604020202020204" pitchFamily="34" charset="0"/>
                        </a:rPr>
                        <a:t>Hardware or cloud services error</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ctr"/>
                      <a:r>
                        <a:rPr lang="en-GB" sz="1200" b="0" i="0" u="none" strike="noStrike">
                          <a:solidFill>
                            <a:srgbClr val="000000"/>
                          </a:solidFill>
                          <a:effectLst/>
                          <a:latin typeface="Arial"/>
                        </a:rPr>
                        <a:t>Digital Health Intervention failure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ctr"/>
                      <a:r>
                        <a:rPr lang="en-GB" sz="1200" b="0" i="0" u="none" strike="noStrike">
                          <a:solidFill>
                            <a:srgbClr val="000000"/>
                          </a:solidFill>
                          <a:effectLst/>
                          <a:latin typeface="Arial"/>
                        </a:rPr>
                        <a:t>Delay in the diagnosis and on-going treatment of the patient</a:t>
                      </a:r>
                    </a:p>
                  </a:txBody>
                  <a:tcPr marL="0" marR="0" marT="0" marB="0" anchor="ctr">
                    <a:lnL w="12700" cap="flat" cmpd="sng" algn="ctr">
                      <a:solidFill>
                        <a:sysClr val="window" lastClr="FFFFFF"/>
                      </a:solidFill>
                      <a:prstDash val="solid"/>
                      <a:round/>
                      <a:headEnd type="none" w="med" len="med"/>
                      <a:tailEnd type="none" w="med" len="med"/>
                    </a:lnL>
                    <a:lnR w="12700" cmpd="sng">
                      <a:no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ctr"/>
                      <a:r>
                        <a:rPr lang="en-GB" sz="1200" b="0" i="0" u="none" strike="noStrike">
                          <a:solidFill>
                            <a:srgbClr val="000000"/>
                          </a:solidFill>
                          <a:effectLst/>
                          <a:latin typeface="Arial"/>
                        </a:rPr>
                        <a:t>Health organisation infrastructure does not meet the minimum required specification for the non-functional / volumetric performance of the system.</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960540242"/>
                  </a:ext>
                </a:extLst>
              </a:tr>
              <a:tr h="358612">
                <a:tc>
                  <a:txBody>
                    <a:bodyPr/>
                    <a:lstStyle/>
                    <a:p>
                      <a:pPr algn="l" fontAlgn="ctr"/>
                      <a:r>
                        <a:rPr lang="en-GB" sz="1200" b="0" i="0" u="none" strike="noStrike">
                          <a:solidFill>
                            <a:srgbClr val="000000"/>
                          </a:solidFill>
                          <a:effectLst/>
                          <a:latin typeface="Arial"/>
                        </a:rPr>
                        <a:t>File corruption - including displayed image</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l" fontAlgn="ctr"/>
                      <a:r>
                        <a:rPr lang="en-GB" sz="1200" b="0" i="0" u="none" strike="noStrike">
                          <a:solidFill>
                            <a:srgbClr val="000000"/>
                          </a:solidFill>
                          <a:effectLst/>
                          <a:latin typeface="Arial"/>
                        </a:rPr>
                        <a:t>Digital Health Intervention failure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l" fontAlgn="ctr"/>
                      <a:r>
                        <a:rPr lang="en-GB" sz="1200" b="0" i="0" u="none" strike="noStrike">
                          <a:solidFill>
                            <a:srgbClr val="000000"/>
                          </a:solidFill>
                          <a:effectLst/>
                          <a:latin typeface="Arial"/>
                        </a:rPr>
                        <a:t>Patient receives incorrect diagnosis.</a:t>
                      </a:r>
                    </a:p>
                  </a:txBody>
                  <a:tcPr marL="0" marR="0" marT="0" marB="0" anchor="ctr">
                    <a:lnL w="12700" cap="flat" cmpd="sng" algn="ctr">
                      <a:solidFill>
                        <a:sysClr val="window" lastClr="FFFFFF"/>
                      </a:solidFill>
                      <a:prstDash val="solid"/>
                      <a:round/>
                      <a:headEnd type="none" w="med" len="med"/>
                      <a:tailEnd type="none" w="med" len="med"/>
                    </a:lnL>
                    <a:lnR w="12700" cmpd="sng">
                      <a:no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l" fontAlgn="ctr"/>
                      <a:r>
                        <a:rPr lang="en-GB" sz="1200" b="0" i="0" u="none" strike="noStrike">
                          <a:solidFill>
                            <a:srgbClr val="000000"/>
                          </a:solidFill>
                          <a:effectLst/>
                          <a:latin typeface="Arial"/>
                        </a:rPr>
                        <a:t>CT scores a CT scan and generates output; virus corrupts files; results are displayed incorrectly; physician chooses wrong treatment.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31531032"/>
                  </a:ext>
                </a:extLst>
              </a:tr>
              <a:tr h="358612">
                <a:tc>
                  <a:txBody>
                    <a:bodyPr/>
                    <a:lstStyle/>
                    <a:p>
                      <a:pPr algn="l" fontAlgn="ctr"/>
                      <a:r>
                        <a:rPr lang="en-GB" sz="1200" b="0" i="0" u="none" strike="noStrike">
                          <a:solidFill>
                            <a:srgbClr val="000000"/>
                          </a:solidFill>
                          <a:effectLst/>
                          <a:latin typeface="Arial" panose="020B0604020202020204" pitchFamily="34" charset="0"/>
                        </a:rPr>
                        <a:t>Software failure or data error</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ctr"/>
                      <a:r>
                        <a:rPr lang="en-GB" sz="1200" b="0" i="0" u="none" strike="noStrike">
                          <a:solidFill>
                            <a:srgbClr val="000000"/>
                          </a:solidFill>
                          <a:effectLst/>
                          <a:latin typeface="Arial" panose="020B0604020202020204" pitchFamily="34" charset="0"/>
                        </a:rPr>
                        <a:t>Digital Health Intervention failure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ctr"/>
                      <a:r>
                        <a:rPr lang="en-GB" sz="1200" b="0" i="0" u="none" strike="noStrike">
                          <a:solidFill>
                            <a:srgbClr val="000000"/>
                          </a:solidFill>
                          <a:effectLst/>
                          <a:latin typeface="Arial" panose="020B0604020202020204" pitchFamily="34" charset="0"/>
                        </a:rPr>
                        <a:t>Patient receives incorrect diagnosis.</a:t>
                      </a:r>
                    </a:p>
                  </a:txBody>
                  <a:tcPr marL="0" marR="0" marT="0" marB="0" anchor="ctr">
                    <a:lnL w="12700" cap="flat" cmpd="sng" algn="ctr">
                      <a:solidFill>
                        <a:sysClr val="window" lastClr="FFFFFF"/>
                      </a:solidFill>
                      <a:prstDash val="solid"/>
                      <a:round/>
                      <a:headEnd type="none" w="med" len="med"/>
                      <a:tailEnd type="none" w="med" len="med"/>
                    </a:lnL>
                    <a:lnR w="12700" cmpd="sng">
                      <a:no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l" fontAlgn="ctr"/>
                      <a:r>
                        <a:rPr lang="en-GB" sz="1200" b="0" i="0" u="none" strike="noStrike">
                          <a:solidFill>
                            <a:srgbClr val="000000"/>
                          </a:solidFill>
                          <a:effectLst/>
                          <a:latin typeface="Arial" panose="020B0604020202020204" pitchFamily="34" charset="0"/>
                        </a:rPr>
                        <a:t>Undetected software failure or data error causes algorithm to incorrectly or inaccurately process input data. Output results are inaccurate providing false positives or false negatives and/or incorrect classification of fresh hypo density.</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57118411"/>
                  </a:ext>
                </a:extLst>
              </a:tr>
              <a:tr h="358612">
                <a:tc>
                  <a:txBody>
                    <a:bodyPr/>
                    <a:lstStyle/>
                    <a:p>
                      <a:pPr algn="l" fontAlgn="ctr"/>
                      <a:r>
                        <a:rPr lang="en-GB" sz="1200" b="0" i="0" u="none" strike="noStrike">
                          <a:solidFill>
                            <a:srgbClr val="000000"/>
                          </a:solidFill>
                          <a:effectLst/>
                          <a:latin typeface="Arial" panose="020B0604020202020204" pitchFamily="34" charset="0"/>
                        </a:rPr>
                        <a:t>Inability to evidence overall end to end AI safety for the system.</a:t>
                      </a:r>
                    </a:p>
                  </a:txBody>
                  <a:tcPr marL="0" marR="0"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l" fontAlgn="ctr"/>
                      <a:r>
                        <a:rPr lang="en-GB" sz="1200" b="0" i="0" u="none" strike="noStrike">
                          <a:solidFill>
                            <a:srgbClr val="000000"/>
                          </a:solidFill>
                          <a:effectLst/>
                          <a:latin typeface="Arial"/>
                        </a:rPr>
                        <a:t>Digital Health Intervention failure</a:t>
                      </a:r>
                    </a:p>
                  </a:txBody>
                  <a:tcPr marL="0" marR="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l" fontAlgn="ctr"/>
                      <a:r>
                        <a:rPr lang="en-GB" sz="1200" b="0" i="0" u="none" strike="noStrike">
                          <a:solidFill>
                            <a:srgbClr val="000000"/>
                          </a:solidFill>
                          <a:effectLst/>
                          <a:latin typeface="Arial" panose="020B0604020202020204" pitchFamily="34" charset="0"/>
                        </a:rPr>
                        <a:t>Patient receives incorrect diagnosis</a:t>
                      </a:r>
                    </a:p>
                  </a:txBody>
                  <a:tcPr marL="0" marR="0" marT="0" marB="0" anchor="ctr">
                    <a:lnL w="12700" cap="flat" cmpd="sng" algn="ctr">
                      <a:solidFill>
                        <a:sysClr val="window" lastClr="FFFFFF"/>
                      </a:solidFill>
                      <a:prstDash val="solid"/>
                      <a:round/>
                      <a:headEnd type="none" w="med" len="med"/>
                      <a:tailEnd type="none" w="med" len="med"/>
                    </a:lnL>
                    <a:lnR w="12700" cmpd="sng">
                      <a:no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l" fontAlgn="ctr"/>
                      <a:r>
                        <a:rPr lang="en-GB" sz="1200" b="0" i="0" u="none" strike="noStrike">
                          <a:solidFill>
                            <a:srgbClr val="000000"/>
                          </a:solidFill>
                          <a:effectLst/>
                          <a:latin typeface="Arial" panose="020B0604020202020204" pitchFamily="34" charset="0"/>
                        </a:rPr>
                        <a:t>Coverage RSD does not detect inferences for border cases and outliers.. Underrepresent Minority populations not sufficiently represented in the synthetic dataset. Unwarranted The resultant dataset creates inferences unwarranted in the real data. Lack of consistency in the system behaviour. </a:t>
                      </a:r>
                      <a:br>
                        <a:rPr lang="en-GB" sz="1200" b="0" i="0" u="none" strike="noStrike">
                          <a:solidFill>
                            <a:srgbClr val="000000"/>
                          </a:solidFill>
                          <a:effectLst/>
                          <a:latin typeface="Arial" panose="020B0604020202020204" pitchFamily="34" charset="0"/>
                        </a:rPr>
                      </a:br>
                      <a:r>
                        <a:rPr lang="en-GB" sz="1200" b="0" i="0" u="none" strike="noStrike">
                          <a:solidFill>
                            <a:srgbClr val="000000"/>
                          </a:solidFill>
                          <a:effectLst/>
                          <a:latin typeface="Arial" panose="020B0604020202020204" pitchFamily="34" charset="0"/>
                        </a:rPr>
                        <a:t>Concept Drift, Brittleness. Lack of integrity of system and vulnerability to security attack.</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729990160"/>
                  </a:ext>
                </a:extLst>
              </a:tr>
            </a:tbl>
          </a:graphicData>
        </a:graphic>
      </p:graphicFrame>
    </p:spTree>
    <p:extLst>
      <p:ext uri="{BB962C8B-B14F-4D97-AF65-F5344CB8AC3E}">
        <p14:creationId xmlns:p14="http://schemas.microsoft.com/office/powerpoint/2010/main" val="2788436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9DB2-AFD5-4745-96E0-F7F86E85732F}"/>
              </a:ext>
            </a:extLst>
          </p:cNvPr>
          <p:cNvSpPr>
            <a:spLocks noGrp="1"/>
          </p:cNvSpPr>
          <p:nvPr>
            <p:ph type="title"/>
          </p:nvPr>
        </p:nvSpPr>
        <p:spPr/>
        <p:txBody>
          <a:bodyPr/>
          <a:lstStyle/>
          <a:p>
            <a:r>
              <a:rPr lang="en-GB"/>
              <a:t>Summary and next steps</a:t>
            </a:r>
          </a:p>
        </p:txBody>
      </p:sp>
      <p:sp>
        <p:nvSpPr>
          <p:cNvPr id="3" name="Content Placeholder 2">
            <a:extLst>
              <a:ext uri="{FF2B5EF4-FFF2-40B4-BE49-F238E27FC236}">
                <a16:creationId xmlns:a16="http://schemas.microsoft.com/office/drawing/2014/main" id="{D520FA7C-3D04-4A06-ADBA-586DFA4C211F}"/>
              </a:ext>
            </a:extLst>
          </p:cNvPr>
          <p:cNvSpPr>
            <a:spLocks noGrp="1"/>
          </p:cNvSpPr>
          <p:nvPr>
            <p:ph sz="half" idx="1"/>
          </p:nvPr>
        </p:nvSpPr>
        <p:spPr/>
        <p:txBody>
          <a:bodyPr vert="horz" lIns="91440" tIns="45720" rIns="91440" bIns="45720" rtlCol="0" anchor="t">
            <a:normAutofit/>
          </a:bodyPr>
          <a:lstStyle/>
          <a:p>
            <a:pPr marL="0" indent="0">
              <a:buNone/>
            </a:pPr>
            <a:r>
              <a:rPr lang="en-GB"/>
              <a:t>The effectiveness of Clinical Safety compliance is dependent on the following:</a:t>
            </a:r>
          </a:p>
          <a:p>
            <a:pPr lvl="1"/>
            <a:r>
              <a:rPr lang="en-GB"/>
              <a:t>Manufacturer co-operation and compliance to DCB 0129 and any other relevant standards (e.g. Medical Device Regulations)</a:t>
            </a:r>
          </a:p>
          <a:p>
            <a:pPr lvl="1"/>
            <a:r>
              <a:rPr lang="en-GB"/>
              <a:t>Project team awareness of clinical safety</a:t>
            </a:r>
          </a:p>
          <a:p>
            <a:pPr lvl="1"/>
            <a:r>
              <a:rPr lang="en-GB"/>
              <a:t>Clinical engagement</a:t>
            </a:r>
          </a:p>
          <a:p>
            <a:pPr lvl="1"/>
            <a:r>
              <a:rPr lang="en-GB"/>
              <a:t>Communication within the project</a:t>
            </a:r>
          </a:p>
        </p:txBody>
      </p:sp>
      <p:sp>
        <p:nvSpPr>
          <p:cNvPr id="4" name="Content Placeholder 3">
            <a:extLst>
              <a:ext uri="{FF2B5EF4-FFF2-40B4-BE49-F238E27FC236}">
                <a16:creationId xmlns:a16="http://schemas.microsoft.com/office/drawing/2014/main" id="{D256B930-F12B-4BE8-9C6E-B1B8CE4C80F1}"/>
              </a:ext>
            </a:extLst>
          </p:cNvPr>
          <p:cNvSpPr>
            <a:spLocks noGrp="1"/>
          </p:cNvSpPr>
          <p:nvPr>
            <p:ph sz="half" idx="2"/>
          </p:nvPr>
        </p:nvSpPr>
        <p:spPr/>
        <p:txBody>
          <a:bodyPr/>
          <a:lstStyle/>
          <a:p>
            <a:pPr marL="0" indent="0">
              <a:buNone/>
            </a:pPr>
            <a:r>
              <a:rPr lang="en-GB"/>
              <a:t>Results:</a:t>
            </a:r>
          </a:p>
          <a:p>
            <a:r>
              <a:rPr lang="en-GB"/>
              <a:t>This guidance document</a:t>
            </a:r>
          </a:p>
          <a:p>
            <a:r>
              <a:rPr lang="en-GB"/>
              <a:t>Sample hazards taken from the first AI implementation using this method within the health organisation</a:t>
            </a:r>
          </a:p>
          <a:p>
            <a:r>
              <a:rPr lang="en-GB"/>
              <a:t>Next subsequent project must develop from the previous project (lessons learnt, good practise &amp; shared hazards!)</a:t>
            </a:r>
          </a:p>
        </p:txBody>
      </p:sp>
      <p:sp>
        <p:nvSpPr>
          <p:cNvPr id="5" name="TextBox 4">
            <a:extLst>
              <a:ext uri="{FF2B5EF4-FFF2-40B4-BE49-F238E27FC236}">
                <a16:creationId xmlns:a16="http://schemas.microsoft.com/office/drawing/2014/main" id="{E69EA996-755A-4B16-97CF-D77717319DFF}"/>
              </a:ext>
            </a:extLst>
          </p:cNvPr>
          <p:cNvSpPr txBox="1"/>
          <p:nvPr/>
        </p:nvSpPr>
        <p:spPr>
          <a:xfrm>
            <a:off x="838200" y="6176963"/>
            <a:ext cx="10515600" cy="369332"/>
          </a:xfrm>
          <a:prstGeom prst="rect">
            <a:avLst/>
          </a:prstGeom>
          <a:noFill/>
        </p:spPr>
        <p:txBody>
          <a:bodyPr wrap="square" lIns="91440" tIns="45720" rIns="91440" bIns="45720" rtlCol="0" anchor="t">
            <a:spAutoFit/>
          </a:bodyPr>
          <a:lstStyle/>
          <a:p>
            <a:r>
              <a:rPr lang="en-GB"/>
              <a:t>Note: This guide should be accompanied with a sample Clinical Safety Case Report and Hazard Log.</a:t>
            </a:r>
          </a:p>
        </p:txBody>
      </p:sp>
    </p:spTree>
    <p:extLst>
      <p:ext uri="{BB962C8B-B14F-4D97-AF65-F5344CB8AC3E}">
        <p14:creationId xmlns:p14="http://schemas.microsoft.com/office/powerpoint/2010/main" val="253424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63D8-EE20-4859-A70A-5C4380A8B7D4}"/>
              </a:ext>
            </a:extLst>
          </p:cNvPr>
          <p:cNvSpPr>
            <a:spLocks noGrp="1"/>
          </p:cNvSpPr>
          <p:nvPr>
            <p:ph type="title"/>
          </p:nvPr>
        </p:nvSpPr>
        <p:spPr/>
        <p:txBody>
          <a:bodyPr/>
          <a:lstStyle/>
          <a:p>
            <a:r>
              <a:rPr lang="en-GB"/>
              <a:t>Background</a:t>
            </a:r>
          </a:p>
        </p:txBody>
      </p:sp>
      <p:sp>
        <p:nvSpPr>
          <p:cNvPr id="3" name="Content Placeholder 2">
            <a:extLst>
              <a:ext uri="{FF2B5EF4-FFF2-40B4-BE49-F238E27FC236}">
                <a16:creationId xmlns:a16="http://schemas.microsoft.com/office/drawing/2014/main" id="{ED154FDC-256B-4403-A36E-CDD51F3C3E04}"/>
              </a:ext>
            </a:extLst>
          </p:cNvPr>
          <p:cNvSpPr>
            <a:spLocks noGrp="1"/>
          </p:cNvSpPr>
          <p:nvPr>
            <p:ph sz="half" idx="1"/>
          </p:nvPr>
        </p:nvSpPr>
        <p:spPr>
          <a:xfrm>
            <a:off x="6523894" y="1569593"/>
            <a:ext cx="5181600" cy="4351338"/>
          </a:xfrm>
        </p:spPr>
        <p:txBody>
          <a:bodyPr vert="horz" lIns="91440" tIns="45720" rIns="91440" bIns="45720" rtlCol="0" anchor="t">
            <a:normAutofit fontScale="55000" lnSpcReduction="20000"/>
          </a:bodyPr>
          <a:lstStyle/>
          <a:p>
            <a:pPr marL="0" indent="0">
              <a:buNone/>
            </a:pPr>
            <a:r>
              <a:rPr lang="en-GB"/>
              <a:t>What is DCB 0129</a:t>
            </a:r>
            <a:r>
              <a:rPr lang="en-GB" baseline="30000"/>
              <a:t>2</a:t>
            </a:r>
            <a:r>
              <a:rPr lang="en-GB"/>
              <a:t>?</a:t>
            </a:r>
          </a:p>
          <a:p>
            <a:r>
              <a:rPr lang="en-GB"/>
              <a:t>The DCB0129 is the clinical risk management standard which manufacturers of health IT systems and apps need to comply with. This information standard is published under section 250 of the Health and Social Care Act 2012. </a:t>
            </a:r>
          </a:p>
          <a:p>
            <a:r>
              <a:rPr lang="en-GB"/>
              <a:t>This standard provides a set of requirements suitably structured to promote and ensure the effective application of clinical risk management by those organisations that are responsible for the development and maintenance of Health IT Systems for use within the health and care environment.</a:t>
            </a:r>
            <a:endParaRPr lang="en-GB">
              <a:cs typeface="Calibri"/>
            </a:endParaRPr>
          </a:p>
          <a:p>
            <a:r>
              <a:rPr lang="en-GB"/>
              <a:t>To comply with the standard, an organisation needs to undertake a formal clinical risk assessment on the product and produce three documents summarising the outcome; the Clinical Risk Management Plan, Hazard Log and Clinical Safety Case Report.</a:t>
            </a:r>
          </a:p>
          <a:p>
            <a:r>
              <a:rPr lang="en-GB"/>
              <a:t>The DCB 0129 standard is supplementary to the requirements of the NHS Information Governance Toolkit and the Medical Device Directive/Regulation.</a:t>
            </a:r>
          </a:p>
          <a:p>
            <a:endParaRPr lang="en-GB"/>
          </a:p>
        </p:txBody>
      </p:sp>
      <p:sp>
        <p:nvSpPr>
          <p:cNvPr id="4" name="Content Placeholder 3">
            <a:extLst>
              <a:ext uri="{FF2B5EF4-FFF2-40B4-BE49-F238E27FC236}">
                <a16:creationId xmlns:a16="http://schemas.microsoft.com/office/drawing/2014/main" id="{30EACC62-03C4-4DB2-8208-8EC8D5D0E4BA}"/>
              </a:ext>
            </a:extLst>
          </p:cNvPr>
          <p:cNvSpPr>
            <a:spLocks noGrp="1"/>
          </p:cNvSpPr>
          <p:nvPr>
            <p:ph sz="half" idx="2"/>
          </p:nvPr>
        </p:nvSpPr>
        <p:spPr>
          <a:xfrm>
            <a:off x="486507" y="1569593"/>
            <a:ext cx="5181600" cy="4351338"/>
          </a:xfrm>
        </p:spPr>
        <p:txBody>
          <a:bodyPr vert="horz" lIns="91440" tIns="45720" rIns="91440" bIns="45720" rtlCol="0" anchor="t">
            <a:normAutofit fontScale="55000" lnSpcReduction="20000"/>
          </a:bodyPr>
          <a:lstStyle/>
          <a:p>
            <a:pPr marL="0" indent="0">
              <a:buNone/>
            </a:pPr>
            <a:r>
              <a:rPr lang="en-GB"/>
              <a:t>What is DCB 0160</a:t>
            </a:r>
            <a:r>
              <a:rPr lang="en-GB" baseline="30000"/>
              <a:t>1</a:t>
            </a:r>
            <a:r>
              <a:rPr lang="en-GB"/>
              <a:t>?</a:t>
            </a:r>
          </a:p>
          <a:p>
            <a:r>
              <a:rPr lang="en-GB"/>
              <a:t>This standard provides a set of requirements suitably structured to promote and ensure the effective application of clinical risk management by those health organisations that are responsible for the deployment, use, maintenance or decommissioning of Health IT Systems within the health and care environment.</a:t>
            </a:r>
          </a:p>
          <a:p>
            <a:r>
              <a:rPr lang="en-GB"/>
              <a:t>Organisations who implement health IT systems undertake a formal clinical risk assessment and evidence the measures which have been put in place to mitigate risk relating to the implementation and use of the health IT system.</a:t>
            </a:r>
          </a:p>
          <a:p>
            <a:r>
              <a:rPr lang="en-GB"/>
              <a:t>To comply with the standard, an organisation needs to undertake a formal risk assessment on the product and produce three documents summarising the outcome; the Clinical Risk Management Plan, Hazard Log and Clinical Safety Case Report. The risk assessment needs to be carried out before a system goes live.</a:t>
            </a:r>
          </a:p>
        </p:txBody>
      </p:sp>
      <p:sp>
        <p:nvSpPr>
          <p:cNvPr id="5" name="TextBox 4">
            <a:extLst>
              <a:ext uri="{FF2B5EF4-FFF2-40B4-BE49-F238E27FC236}">
                <a16:creationId xmlns:a16="http://schemas.microsoft.com/office/drawing/2014/main" id="{62964DA1-6981-4BF3-935B-4F480CAE3DBE}"/>
              </a:ext>
            </a:extLst>
          </p:cNvPr>
          <p:cNvSpPr txBox="1"/>
          <p:nvPr/>
        </p:nvSpPr>
        <p:spPr>
          <a:xfrm>
            <a:off x="486508" y="5988734"/>
            <a:ext cx="11218984" cy="646331"/>
          </a:xfrm>
          <a:prstGeom prst="rect">
            <a:avLst/>
          </a:prstGeom>
          <a:noFill/>
        </p:spPr>
        <p:txBody>
          <a:bodyPr wrap="square" rtlCol="0">
            <a:spAutoFit/>
          </a:bodyPr>
          <a:lstStyle/>
          <a:p>
            <a:r>
              <a:rPr lang="en-GB" sz="1200"/>
              <a:t>SOURCE: </a:t>
            </a:r>
          </a:p>
          <a:p>
            <a:r>
              <a:rPr lang="en-GB" sz="1200"/>
              <a:t>1. </a:t>
            </a:r>
            <a:r>
              <a:rPr lang="en-GB" sz="1200">
                <a:hlinkClick r:id="rId2">
                  <a:extLst>
                    <a:ext uri="{A12FA001-AC4F-418D-AE19-62706E023703}">
                      <ahyp:hlinkClr xmlns:ahyp="http://schemas.microsoft.com/office/drawing/2018/hyperlinkcolor" val="tx"/>
                    </a:ext>
                  </a:extLst>
                </a:hlinkClick>
              </a:rPr>
              <a:t>DCB 0160: Clinical Risk Management: its Application in the Deployment and Use of Health IT Systems</a:t>
            </a:r>
            <a:endParaRPr lang="en-GB" sz="1200"/>
          </a:p>
          <a:p>
            <a:r>
              <a:rPr lang="en-GB" sz="1200"/>
              <a:t>2. </a:t>
            </a:r>
            <a:r>
              <a:rPr lang="en-GB" sz="1200">
                <a:hlinkClick r:id="rId3">
                  <a:extLst>
                    <a:ext uri="{A12FA001-AC4F-418D-AE19-62706E023703}">
                      <ahyp:hlinkClr xmlns:ahyp="http://schemas.microsoft.com/office/drawing/2018/hyperlinkcolor" val="tx"/>
                    </a:ext>
                  </a:extLst>
                </a:hlinkClick>
              </a:rPr>
              <a:t>DCB0129: Clinical Risk Management: its Application in the Manufacture of Health IT Systems</a:t>
            </a:r>
            <a:endParaRPr lang="en-GB" sz="1200"/>
          </a:p>
        </p:txBody>
      </p:sp>
    </p:spTree>
    <p:extLst>
      <p:ext uri="{BB962C8B-B14F-4D97-AF65-F5344CB8AC3E}">
        <p14:creationId xmlns:p14="http://schemas.microsoft.com/office/powerpoint/2010/main" val="201316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A9D6D9-B968-42F0-9302-AA44E0F36A7B}"/>
              </a:ext>
            </a:extLst>
          </p:cNvPr>
          <p:cNvSpPr>
            <a:spLocks noGrp="1"/>
          </p:cNvSpPr>
          <p:nvPr>
            <p:ph type="title"/>
          </p:nvPr>
        </p:nvSpPr>
        <p:spPr/>
        <p:txBody>
          <a:bodyPr/>
          <a:lstStyle/>
          <a:p>
            <a:r>
              <a:rPr lang="en-GB"/>
              <a:t>DCB0160 - Priority activities</a:t>
            </a:r>
          </a:p>
        </p:txBody>
      </p:sp>
      <p:grpSp>
        <p:nvGrpSpPr>
          <p:cNvPr id="6" name="Group 5">
            <a:extLst>
              <a:ext uri="{FF2B5EF4-FFF2-40B4-BE49-F238E27FC236}">
                <a16:creationId xmlns:a16="http://schemas.microsoft.com/office/drawing/2014/main" id="{C1229988-74C2-4EB0-B441-5C0F5ECBE514}"/>
              </a:ext>
            </a:extLst>
          </p:cNvPr>
          <p:cNvGrpSpPr/>
          <p:nvPr/>
        </p:nvGrpSpPr>
        <p:grpSpPr>
          <a:xfrm>
            <a:off x="2696372" y="1656939"/>
            <a:ext cx="9448408" cy="5096636"/>
            <a:chOff x="1524000" y="1536560"/>
            <a:chExt cx="9448408" cy="5096636"/>
          </a:xfrm>
        </p:grpSpPr>
        <p:pic>
          <p:nvPicPr>
            <p:cNvPr id="7" name="Picture 6">
              <a:extLst>
                <a:ext uri="{FF2B5EF4-FFF2-40B4-BE49-F238E27FC236}">
                  <a16:creationId xmlns:a16="http://schemas.microsoft.com/office/drawing/2014/main" id="{39085BDE-533D-4892-8736-DAD25331CC48}"/>
                </a:ext>
              </a:extLst>
            </p:cNvPr>
            <p:cNvPicPr>
              <a:picLocks noChangeAspect="1"/>
            </p:cNvPicPr>
            <p:nvPr/>
          </p:nvPicPr>
          <p:blipFill>
            <a:blip r:embed="rId2" cstate="screen">
              <a:alphaModFix/>
              <a:duotone>
                <a:prstClr val="black"/>
                <a:schemeClr val="bg2">
                  <a:lumMod val="75000"/>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524000" y="1856026"/>
              <a:ext cx="9144000" cy="4257328"/>
            </a:xfrm>
            <a:prstGeom prst="rect">
              <a:avLst/>
            </a:prstGeom>
          </p:spPr>
        </p:pic>
        <p:sp>
          <p:nvSpPr>
            <p:cNvPr id="8" name="Flowchart: Connector 7">
              <a:extLst>
                <a:ext uri="{FF2B5EF4-FFF2-40B4-BE49-F238E27FC236}">
                  <a16:creationId xmlns:a16="http://schemas.microsoft.com/office/drawing/2014/main" id="{C3C9FB36-CFE3-46EA-BA73-6131D9AE1EE1}"/>
                </a:ext>
              </a:extLst>
            </p:cNvPr>
            <p:cNvSpPr/>
            <p:nvPr/>
          </p:nvSpPr>
          <p:spPr>
            <a:xfrm>
              <a:off x="1716945" y="1536560"/>
              <a:ext cx="459578" cy="414104"/>
            </a:xfrm>
            <a:prstGeom prst="flowChartConnector">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tx1"/>
                  </a:solidFill>
                </a:rPr>
                <a:t>1</a:t>
              </a:r>
            </a:p>
          </p:txBody>
        </p:sp>
        <p:sp>
          <p:nvSpPr>
            <p:cNvPr id="9" name="Flowchart: Connector 8">
              <a:extLst>
                <a:ext uri="{FF2B5EF4-FFF2-40B4-BE49-F238E27FC236}">
                  <a16:creationId xmlns:a16="http://schemas.microsoft.com/office/drawing/2014/main" id="{89DF394F-2003-494F-AA6C-871052FCFD9D}"/>
                </a:ext>
              </a:extLst>
            </p:cNvPr>
            <p:cNvSpPr/>
            <p:nvPr/>
          </p:nvSpPr>
          <p:spPr>
            <a:xfrm>
              <a:off x="3123963" y="6130804"/>
              <a:ext cx="459578" cy="414104"/>
            </a:xfrm>
            <a:prstGeom prst="flowChartConnector">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tx1"/>
                  </a:solidFill>
                </a:rPr>
                <a:t>2</a:t>
              </a:r>
            </a:p>
          </p:txBody>
        </p:sp>
        <p:sp>
          <p:nvSpPr>
            <p:cNvPr id="10" name="Flowchart: Connector 9">
              <a:extLst>
                <a:ext uri="{FF2B5EF4-FFF2-40B4-BE49-F238E27FC236}">
                  <a16:creationId xmlns:a16="http://schemas.microsoft.com/office/drawing/2014/main" id="{2BFB0617-18F6-4148-A473-5CB9A119B4BC}"/>
                </a:ext>
              </a:extLst>
            </p:cNvPr>
            <p:cNvSpPr/>
            <p:nvPr/>
          </p:nvSpPr>
          <p:spPr>
            <a:xfrm>
              <a:off x="4307314" y="2284677"/>
              <a:ext cx="459578" cy="414104"/>
            </a:xfrm>
            <a:prstGeom prst="flowChartConnector">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tx1"/>
                  </a:solidFill>
                </a:rPr>
                <a:t>3</a:t>
              </a:r>
            </a:p>
          </p:txBody>
        </p:sp>
        <p:sp>
          <p:nvSpPr>
            <p:cNvPr id="11" name="Flowchart: Connector 10">
              <a:extLst>
                <a:ext uri="{FF2B5EF4-FFF2-40B4-BE49-F238E27FC236}">
                  <a16:creationId xmlns:a16="http://schemas.microsoft.com/office/drawing/2014/main" id="{536E57C1-C09F-457B-B737-7C7DB62B390D}"/>
                </a:ext>
              </a:extLst>
            </p:cNvPr>
            <p:cNvSpPr/>
            <p:nvPr/>
          </p:nvSpPr>
          <p:spPr>
            <a:xfrm>
              <a:off x="5483253" y="5008375"/>
              <a:ext cx="459578" cy="414104"/>
            </a:xfrm>
            <a:prstGeom prst="flowChartConnector">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tx1"/>
                  </a:solidFill>
                </a:rPr>
                <a:t>4</a:t>
              </a:r>
            </a:p>
          </p:txBody>
        </p:sp>
        <p:sp>
          <p:nvSpPr>
            <p:cNvPr id="12" name="Flowchart: Connector 11">
              <a:extLst>
                <a:ext uri="{FF2B5EF4-FFF2-40B4-BE49-F238E27FC236}">
                  <a16:creationId xmlns:a16="http://schemas.microsoft.com/office/drawing/2014/main" id="{6F3F43A3-89AC-453F-BDB8-442A70C88808}"/>
                </a:ext>
              </a:extLst>
            </p:cNvPr>
            <p:cNvSpPr/>
            <p:nvPr/>
          </p:nvSpPr>
          <p:spPr>
            <a:xfrm>
              <a:off x="7066202" y="2622833"/>
              <a:ext cx="459578" cy="414104"/>
            </a:xfrm>
            <a:prstGeom prst="flowChartConnector">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tx1"/>
                  </a:solidFill>
                </a:rPr>
                <a:t>5</a:t>
              </a:r>
            </a:p>
          </p:txBody>
        </p:sp>
        <p:sp>
          <p:nvSpPr>
            <p:cNvPr id="13" name="Flowchart: Connector 12">
              <a:extLst>
                <a:ext uri="{FF2B5EF4-FFF2-40B4-BE49-F238E27FC236}">
                  <a16:creationId xmlns:a16="http://schemas.microsoft.com/office/drawing/2014/main" id="{2D3F9408-7915-4B74-8C9C-6CB3F0B01A4A}"/>
                </a:ext>
              </a:extLst>
            </p:cNvPr>
            <p:cNvSpPr/>
            <p:nvPr/>
          </p:nvSpPr>
          <p:spPr>
            <a:xfrm>
              <a:off x="9155027" y="4654721"/>
              <a:ext cx="459578" cy="414104"/>
            </a:xfrm>
            <a:prstGeom prst="flowChartConnector">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a:solidFill>
                    <a:schemeClr val="tx1"/>
                  </a:solidFill>
                </a:rPr>
                <a:t>6</a:t>
              </a:r>
            </a:p>
          </p:txBody>
        </p:sp>
        <p:sp>
          <p:nvSpPr>
            <p:cNvPr id="14" name="TextBox 13">
              <a:extLst>
                <a:ext uri="{FF2B5EF4-FFF2-40B4-BE49-F238E27FC236}">
                  <a16:creationId xmlns:a16="http://schemas.microsoft.com/office/drawing/2014/main" id="{2D151809-C611-4E7F-8C38-C3DF2E12DBC2}"/>
                </a:ext>
              </a:extLst>
            </p:cNvPr>
            <p:cNvSpPr txBox="1"/>
            <p:nvPr/>
          </p:nvSpPr>
          <p:spPr>
            <a:xfrm>
              <a:off x="1716945" y="1570309"/>
              <a:ext cx="2292826" cy="307777"/>
            </a:xfrm>
            <a:prstGeom prst="rect">
              <a:avLst/>
            </a:prstGeom>
            <a:noFill/>
          </p:spPr>
          <p:txBody>
            <a:bodyPr wrap="square" lIns="91440" tIns="45720" rIns="91440" bIns="45720" anchor="t">
              <a:spAutoFit/>
            </a:bodyPr>
            <a:lstStyle/>
            <a:p>
              <a:pPr algn="ctr"/>
              <a:r>
                <a:rPr lang="en-GB" sz="1400" b="1">
                  <a:effectLst/>
                  <a:latin typeface="Calibri" panose="020F0502020204030204" pitchFamily="34" charset="0"/>
                  <a:ea typeface="Calibri" panose="020F0502020204030204" pitchFamily="34" charset="0"/>
                </a:rPr>
                <a:t>Review Supplier</a:t>
              </a:r>
            </a:p>
          </p:txBody>
        </p:sp>
        <p:sp>
          <p:nvSpPr>
            <p:cNvPr id="15" name="TextBox 14">
              <a:extLst>
                <a:ext uri="{FF2B5EF4-FFF2-40B4-BE49-F238E27FC236}">
                  <a16:creationId xmlns:a16="http://schemas.microsoft.com/office/drawing/2014/main" id="{B8CF09CC-8501-447D-98A9-A63E90567477}"/>
                </a:ext>
              </a:extLst>
            </p:cNvPr>
            <p:cNvSpPr txBox="1"/>
            <p:nvPr/>
          </p:nvSpPr>
          <p:spPr>
            <a:xfrm>
              <a:off x="3353752" y="6109976"/>
              <a:ext cx="1585413" cy="523220"/>
            </a:xfrm>
            <a:prstGeom prst="rect">
              <a:avLst/>
            </a:prstGeom>
            <a:noFill/>
          </p:spPr>
          <p:txBody>
            <a:bodyPr wrap="square" lIns="91440" tIns="45720" rIns="91440" bIns="45720" anchor="t">
              <a:spAutoFit/>
            </a:bodyPr>
            <a:lstStyle/>
            <a:p>
              <a:pPr algn="ctr"/>
              <a:r>
                <a:rPr lang="en-GB" sz="1400" b="1">
                  <a:effectLst/>
                  <a:latin typeface="Calibri" panose="020F0502020204030204" pitchFamily="34" charset="0"/>
                  <a:ea typeface="Calibri" panose="020F0502020204030204" pitchFamily="34" charset="0"/>
                </a:rPr>
                <a:t>Clinical Risk Workshop</a:t>
              </a:r>
            </a:p>
          </p:txBody>
        </p:sp>
        <p:sp>
          <p:nvSpPr>
            <p:cNvPr id="16" name="TextBox 15">
              <a:extLst>
                <a:ext uri="{FF2B5EF4-FFF2-40B4-BE49-F238E27FC236}">
                  <a16:creationId xmlns:a16="http://schemas.microsoft.com/office/drawing/2014/main" id="{CE3F215D-97E3-4BF0-BC6E-3B6419AC55A1}"/>
                </a:ext>
              </a:extLst>
            </p:cNvPr>
            <p:cNvSpPr txBox="1"/>
            <p:nvPr/>
          </p:nvSpPr>
          <p:spPr>
            <a:xfrm>
              <a:off x="4537103" y="2244292"/>
              <a:ext cx="1824066" cy="523220"/>
            </a:xfrm>
            <a:prstGeom prst="rect">
              <a:avLst/>
            </a:prstGeom>
            <a:noFill/>
          </p:spPr>
          <p:txBody>
            <a:bodyPr wrap="square" lIns="91440" tIns="45720" rIns="91440" bIns="45720" anchor="t">
              <a:spAutoFit/>
            </a:bodyPr>
            <a:lstStyle/>
            <a:p>
              <a:pPr algn="ctr"/>
              <a:r>
                <a:rPr lang="en-GB" sz="1400" b="1">
                  <a:effectLst/>
                  <a:latin typeface="Calibri" panose="020F0502020204030204" pitchFamily="34" charset="0"/>
                  <a:ea typeface="Calibri" panose="020F0502020204030204" pitchFamily="34" charset="0"/>
                </a:rPr>
                <a:t>Clinical Risk Documentation</a:t>
              </a:r>
            </a:p>
          </p:txBody>
        </p:sp>
        <p:sp>
          <p:nvSpPr>
            <p:cNvPr id="17" name="TextBox 16">
              <a:extLst>
                <a:ext uri="{FF2B5EF4-FFF2-40B4-BE49-F238E27FC236}">
                  <a16:creationId xmlns:a16="http://schemas.microsoft.com/office/drawing/2014/main" id="{9A4FF088-8303-4720-B58C-9B24118DD9DA}"/>
                </a:ext>
              </a:extLst>
            </p:cNvPr>
            <p:cNvSpPr txBox="1"/>
            <p:nvPr/>
          </p:nvSpPr>
          <p:spPr>
            <a:xfrm>
              <a:off x="5588598" y="5068825"/>
              <a:ext cx="2292826" cy="307777"/>
            </a:xfrm>
            <a:prstGeom prst="rect">
              <a:avLst/>
            </a:prstGeom>
            <a:noFill/>
          </p:spPr>
          <p:txBody>
            <a:bodyPr wrap="square" lIns="91440" tIns="45720" rIns="91440" bIns="45720" anchor="t">
              <a:spAutoFit/>
            </a:bodyPr>
            <a:lstStyle/>
            <a:p>
              <a:pPr algn="ctr"/>
              <a:r>
                <a:rPr lang="en-GB" sz="1400" b="1">
                  <a:effectLst/>
                  <a:latin typeface="Calibri" panose="020F0502020204030204" pitchFamily="34" charset="0"/>
                  <a:ea typeface="Calibri" panose="020F0502020204030204" pitchFamily="34" charset="0"/>
                </a:rPr>
                <a:t>Clinical Risk Actions</a:t>
              </a:r>
            </a:p>
          </p:txBody>
        </p:sp>
        <p:sp>
          <p:nvSpPr>
            <p:cNvPr id="18" name="TextBox 17">
              <a:extLst>
                <a:ext uri="{FF2B5EF4-FFF2-40B4-BE49-F238E27FC236}">
                  <a16:creationId xmlns:a16="http://schemas.microsoft.com/office/drawing/2014/main" id="{6F166766-EBD7-4669-B736-BBBC4C39CE8C}"/>
                </a:ext>
              </a:extLst>
            </p:cNvPr>
            <p:cNvSpPr txBox="1"/>
            <p:nvPr/>
          </p:nvSpPr>
          <p:spPr>
            <a:xfrm>
              <a:off x="7259698" y="2569677"/>
              <a:ext cx="1594163" cy="523220"/>
            </a:xfrm>
            <a:prstGeom prst="rect">
              <a:avLst/>
            </a:prstGeom>
            <a:noFill/>
          </p:spPr>
          <p:txBody>
            <a:bodyPr wrap="square" lIns="91440" tIns="45720" rIns="91440" bIns="45720" anchor="t">
              <a:spAutoFit/>
            </a:bodyPr>
            <a:lstStyle/>
            <a:p>
              <a:pPr algn="ctr"/>
              <a:r>
                <a:rPr lang="en-GB" sz="1400" b="1">
                  <a:effectLst/>
                  <a:latin typeface="Calibri" panose="020F0502020204030204" pitchFamily="34" charset="0"/>
                  <a:ea typeface="Calibri" panose="020F0502020204030204" pitchFamily="34" charset="0"/>
                </a:rPr>
                <a:t>Go – No Go</a:t>
              </a:r>
            </a:p>
            <a:p>
              <a:pPr algn="ctr"/>
              <a:r>
                <a:rPr lang="en-GB" sz="1400" b="1">
                  <a:latin typeface="Calibri" panose="020F0502020204030204" pitchFamily="34" charset="0"/>
                  <a:ea typeface="Calibri" panose="020F0502020204030204" pitchFamily="34" charset="0"/>
                </a:rPr>
                <a:t>Checkpoint</a:t>
              </a:r>
              <a:endParaRPr lang="en-GB" sz="1400" b="1">
                <a:effectLst/>
                <a:latin typeface="Calibri" panose="020F0502020204030204" pitchFamily="34" charset="0"/>
                <a:ea typeface="Calibri" panose="020F0502020204030204" pitchFamily="34" charset="0"/>
              </a:endParaRPr>
            </a:p>
          </p:txBody>
        </p:sp>
        <p:sp>
          <p:nvSpPr>
            <p:cNvPr id="19" name="TextBox 18">
              <a:extLst>
                <a:ext uri="{FF2B5EF4-FFF2-40B4-BE49-F238E27FC236}">
                  <a16:creationId xmlns:a16="http://schemas.microsoft.com/office/drawing/2014/main" id="{88E7EDBF-F638-48A1-85BD-72815C20A51E}"/>
                </a:ext>
              </a:extLst>
            </p:cNvPr>
            <p:cNvSpPr txBox="1"/>
            <p:nvPr/>
          </p:nvSpPr>
          <p:spPr>
            <a:xfrm>
              <a:off x="9406018" y="4605170"/>
              <a:ext cx="1566390" cy="523220"/>
            </a:xfrm>
            <a:prstGeom prst="rect">
              <a:avLst/>
            </a:prstGeom>
            <a:noFill/>
          </p:spPr>
          <p:txBody>
            <a:bodyPr wrap="square" lIns="91440" tIns="45720" rIns="91440" bIns="45720" anchor="t">
              <a:spAutoFit/>
            </a:bodyPr>
            <a:lstStyle/>
            <a:p>
              <a:pPr algn="ctr"/>
              <a:r>
                <a:rPr lang="en-GB" sz="1400">
                  <a:effectLst/>
                  <a:latin typeface="Calibri" panose="020F0502020204030204" pitchFamily="34" charset="0"/>
                  <a:ea typeface="Calibri" panose="020F0502020204030204" pitchFamily="34" charset="0"/>
                </a:rPr>
                <a:t>Post-release activities</a:t>
              </a:r>
            </a:p>
          </p:txBody>
        </p:sp>
        <p:pic>
          <p:nvPicPr>
            <p:cNvPr id="20" name="Picture 19">
              <a:extLst>
                <a:ext uri="{FF2B5EF4-FFF2-40B4-BE49-F238E27FC236}">
                  <a16:creationId xmlns:a16="http://schemas.microsoft.com/office/drawing/2014/main" id="{3327CB0B-5B39-4554-ABBC-4D28BE57B9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7309" y="2244292"/>
              <a:ext cx="832098" cy="813121"/>
            </a:xfrm>
            <a:prstGeom prst="rect">
              <a:avLst/>
            </a:prstGeom>
          </p:spPr>
        </p:pic>
        <p:pic>
          <p:nvPicPr>
            <p:cNvPr id="21" name="Picture 20">
              <a:extLst>
                <a:ext uri="{FF2B5EF4-FFF2-40B4-BE49-F238E27FC236}">
                  <a16:creationId xmlns:a16="http://schemas.microsoft.com/office/drawing/2014/main" id="{3E0581B4-E201-4303-BEE2-5E2C018F98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3643" y="4770039"/>
              <a:ext cx="1241359" cy="1124357"/>
            </a:xfrm>
            <a:prstGeom prst="rect">
              <a:avLst/>
            </a:prstGeom>
          </p:spPr>
        </p:pic>
        <p:pic>
          <p:nvPicPr>
            <p:cNvPr id="22" name="Picture 21">
              <a:extLst>
                <a:ext uri="{FF2B5EF4-FFF2-40B4-BE49-F238E27FC236}">
                  <a16:creationId xmlns:a16="http://schemas.microsoft.com/office/drawing/2014/main" id="{04AF9D8F-B910-4B5D-AD37-F06BF3AC50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6313" y="4770039"/>
              <a:ext cx="1050925" cy="936195"/>
            </a:xfrm>
            <a:prstGeom prst="rect">
              <a:avLst/>
            </a:prstGeom>
          </p:spPr>
        </p:pic>
        <p:pic>
          <p:nvPicPr>
            <p:cNvPr id="23" name="Picture 22">
              <a:extLst>
                <a:ext uri="{FF2B5EF4-FFF2-40B4-BE49-F238E27FC236}">
                  <a16:creationId xmlns:a16="http://schemas.microsoft.com/office/drawing/2014/main" id="{CB664AA5-0658-420C-A685-B7D01101D4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03204" y="3074423"/>
              <a:ext cx="859279" cy="859279"/>
            </a:xfrm>
            <a:prstGeom prst="rect">
              <a:avLst/>
            </a:prstGeom>
          </p:spPr>
        </p:pic>
        <p:pic>
          <p:nvPicPr>
            <p:cNvPr id="24" name="Picture 23">
              <a:extLst>
                <a:ext uri="{FF2B5EF4-FFF2-40B4-BE49-F238E27FC236}">
                  <a16:creationId xmlns:a16="http://schemas.microsoft.com/office/drawing/2014/main" id="{B875160D-A5AD-4028-897D-15A43F3ACD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1084" y="3430012"/>
              <a:ext cx="859278" cy="839681"/>
            </a:xfrm>
            <a:prstGeom prst="rect">
              <a:avLst/>
            </a:prstGeom>
          </p:spPr>
        </p:pic>
        <p:pic>
          <p:nvPicPr>
            <p:cNvPr id="25" name="Picture 24">
              <a:extLst>
                <a:ext uri="{FF2B5EF4-FFF2-40B4-BE49-F238E27FC236}">
                  <a16:creationId xmlns:a16="http://schemas.microsoft.com/office/drawing/2014/main" id="{A34C33D4-4DF8-43EA-9DDB-6EA003FF9CA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45325" y="3524346"/>
              <a:ext cx="1278382" cy="859279"/>
            </a:xfrm>
            <a:prstGeom prst="rect">
              <a:avLst/>
            </a:prstGeom>
          </p:spPr>
        </p:pic>
        <p:pic>
          <p:nvPicPr>
            <p:cNvPr id="26" name="Picture 25">
              <a:extLst>
                <a:ext uri="{FF2B5EF4-FFF2-40B4-BE49-F238E27FC236}">
                  <a16:creationId xmlns:a16="http://schemas.microsoft.com/office/drawing/2014/main" id="{3D95238E-70BE-49A1-9EE7-030E0D2E43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23603" y="4008480"/>
              <a:ext cx="859279" cy="859279"/>
            </a:xfrm>
            <a:prstGeom prst="rect">
              <a:avLst/>
            </a:prstGeom>
          </p:spPr>
        </p:pic>
        <p:sp>
          <p:nvSpPr>
            <p:cNvPr id="27" name="TextBox 26">
              <a:extLst>
                <a:ext uri="{FF2B5EF4-FFF2-40B4-BE49-F238E27FC236}">
                  <a16:creationId xmlns:a16="http://schemas.microsoft.com/office/drawing/2014/main" id="{CFA4B915-0CF0-4C8B-8752-06DAD710E777}"/>
                </a:ext>
              </a:extLst>
            </p:cNvPr>
            <p:cNvSpPr txBox="1"/>
            <p:nvPr/>
          </p:nvSpPr>
          <p:spPr>
            <a:xfrm>
              <a:off x="2249904" y="3137625"/>
              <a:ext cx="1195538" cy="584775"/>
            </a:xfrm>
            <a:prstGeom prst="rect">
              <a:avLst/>
            </a:prstGeom>
            <a:noFill/>
          </p:spPr>
          <p:txBody>
            <a:bodyPr wrap="square" lIns="91440" tIns="45720" rIns="91440" bIns="45720" anchor="t">
              <a:spAutoFit/>
            </a:bodyPr>
            <a:lstStyle/>
            <a:p>
              <a:pPr marL="72000" indent="-72000">
                <a:buFont typeface="Arial" panose="020B0604020202020204" pitchFamily="34" charset="0"/>
                <a:buChar char="•"/>
              </a:pPr>
              <a:r>
                <a:rPr lang="en-GB" sz="800">
                  <a:latin typeface="Calibri" panose="020F0502020204030204" pitchFamily="34" charset="0"/>
                  <a:ea typeface="Calibri" panose="020F0502020204030204" pitchFamily="34" charset="0"/>
                </a:rPr>
                <a:t>Receive DCB0129 docs</a:t>
              </a:r>
            </a:p>
            <a:p>
              <a:pPr marL="72000" indent="-72000">
                <a:buFont typeface="Arial" panose="020B0604020202020204" pitchFamily="34" charset="0"/>
                <a:buChar char="•"/>
              </a:pPr>
              <a:r>
                <a:rPr lang="en-GB" sz="800">
                  <a:effectLst/>
                  <a:latin typeface="Calibri" panose="020F0502020204030204" pitchFamily="34" charset="0"/>
                  <a:ea typeface="Calibri" panose="020F0502020204030204" pitchFamily="34" charset="0"/>
                </a:rPr>
                <a:t>Review with supplier</a:t>
              </a:r>
            </a:p>
            <a:p>
              <a:pPr marL="72000" indent="-72000">
                <a:buFont typeface="Arial" panose="020B0604020202020204" pitchFamily="34" charset="0"/>
                <a:buChar char="•"/>
              </a:pPr>
              <a:r>
                <a:rPr lang="en-GB" sz="800">
                  <a:latin typeface="Calibri" panose="020F0502020204030204" pitchFamily="34" charset="0"/>
                  <a:ea typeface="Calibri" panose="020F0502020204030204" pitchFamily="34" charset="0"/>
                </a:rPr>
                <a:t>Request amendments</a:t>
              </a:r>
            </a:p>
            <a:p>
              <a:endParaRPr lang="en-GB" sz="800">
                <a:effectLst/>
                <a:latin typeface="Calibri" panose="020F0502020204030204" pitchFamily="34" charset="0"/>
                <a:ea typeface="Calibri" panose="020F0502020204030204" pitchFamily="34" charset="0"/>
              </a:endParaRPr>
            </a:p>
          </p:txBody>
        </p:sp>
        <p:sp>
          <p:nvSpPr>
            <p:cNvPr id="28" name="TextBox 27">
              <a:extLst>
                <a:ext uri="{FF2B5EF4-FFF2-40B4-BE49-F238E27FC236}">
                  <a16:creationId xmlns:a16="http://schemas.microsoft.com/office/drawing/2014/main" id="{4F8C7E5E-F685-41E8-8867-A24F19387A45}"/>
                </a:ext>
              </a:extLst>
            </p:cNvPr>
            <p:cNvSpPr txBox="1"/>
            <p:nvPr/>
          </p:nvSpPr>
          <p:spPr>
            <a:xfrm>
              <a:off x="3621491" y="4172059"/>
              <a:ext cx="1195538" cy="584775"/>
            </a:xfrm>
            <a:prstGeom prst="rect">
              <a:avLst/>
            </a:prstGeom>
            <a:noFill/>
          </p:spPr>
          <p:txBody>
            <a:bodyPr wrap="square" lIns="91440" tIns="45720" rIns="91440" bIns="45720" anchor="t">
              <a:spAutoFit/>
            </a:bodyPr>
            <a:lstStyle/>
            <a:p>
              <a:pPr marL="72000" indent="-72000">
                <a:buFont typeface="Arial" panose="020B0604020202020204" pitchFamily="34" charset="0"/>
                <a:buChar char="•"/>
              </a:pPr>
              <a:r>
                <a:rPr lang="en-GB" sz="800">
                  <a:latin typeface="Calibri" panose="020F0502020204030204" pitchFamily="34" charset="0"/>
                  <a:ea typeface="Calibri" panose="020F0502020204030204" pitchFamily="34" charset="0"/>
                </a:rPr>
                <a:t>Create Hazard Log</a:t>
              </a:r>
            </a:p>
            <a:p>
              <a:pPr marL="72000" indent="-72000">
                <a:buFont typeface="Arial" panose="020B0604020202020204" pitchFamily="34" charset="0"/>
                <a:buChar char="•"/>
              </a:pPr>
              <a:r>
                <a:rPr lang="en-GB" sz="800">
                  <a:effectLst/>
                  <a:latin typeface="Calibri" panose="020F0502020204030204" pitchFamily="34" charset="0"/>
                  <a:ea typeface="Calibri" panose="020F0502020204030204" pitchFamily="34" charset="0"/>
                </a:rPr>
                <a:t>Identify stakeholders </a:t>
              </a:r>
              <a:r>
                <a:rPr lang="en-GB" sz="800">
                  <a:latin typeface="Calibri" panose="020F0502020204030204" pitchFamily="34" charset="0"/>
                  <a:ea typeface="Calibri" panose="020F0502020204030204" pitchFamily="34" charset="0"/>
                </a:rPr>
                <a:t>&amp;</a:t>
              </a:r>
              <a:r>
                <a:rPr lang="en-GB" sz="800">
                  <a:effectLst/>
                  <a:latin typeface="Calibri" panose="020F0502020204030204" pitchFamily="34" charset="0"/>
                  <a:ea typeface="Calibri" panose="020F0502020204030204" pitchFamily="34" charset="0"/>
                </a:rPr>
                <a:t> invite</a:t>
              </a:r>
            </a:p>
            <a:p>
              <a:pPr marL="72000" indent="-72000">
                <a:buFont typeface="Arial" panose="020B0604020202020204" pitchFamily="34" charset="0"/>
                <a:buChar char="•"/>
              </a:pPr>
              <a:r>
                <a:rPr lang="en-GB" sz="800">
                  <a:effectLst/>
                  <a:latin typeface="Calibri" panose="020F0502020204030204" pitchFamily="34" charset="0"/>
                  <a:ea typeface="Calibri" panose="020F0502020204030204" pitchFamily="34" charset="0"/>
                </a:rPr>
                <a:t>Run workshop</a:t>
              </a:r>
            </a:p>
          </p:txBody>
        </p:sp>
        <p:sp>
          <p:nvSpPr>
            <p:cNvPr id="29" name="TextBox 28">
              <a:extLst>
                <a:ext uri="{FF2B5EF4-FFF2-40B4-BE49-F238E27FC236}">
                  <a16:creationId xmlns:a16="http://schemas.microsoft.com/office/drawing/2014/main" id="{36E64AB2-6272-41FB-AF6C-5C51711EDBB4}"/>
                </a:ext>
              </a:extLst>
            </p:cNvPr>
            <p:cNvSpPr txBox="1"/>
            <p:nvPr/>
          </p:nvSpPr>
          <p:spPr>
            <a:xfrm>
              <a:off x="4941842" y="3886042"/>
              <a:ext cx="1195538" cy="461665"/>
            </a:xfrm>
            <a:prstGeom prst="rect">
              <a:avLst/>
            </a:prstGeom>
            <a:noFill/>
          </p:spPr>
          <p:txBody>
            <a:bodyPr wrap="square" lIns="91440" tIns="45720" rIns="91440" bIns="45720" anchor="t">
              <a:spAutoFit/>
            </a:bodyPr>
            <a:lstStyle/>
            <a:p>
              <a:pPr marL="72000" indent="-72000">
                <a:buFont typeface="Arial" panose="020B0604020202020204" pitchFamily="34" charset="0"/>
                <a:buChar char="•"/>
              </a:pPr>
              <a:r>
                <a:rPr lang="en-GB" sz="800">
                  <a:latin typeface="Calibri" panose="020F0502020204030204" pitchFamily="34" charset="0"/>
                  <a:ea typeface="Calibri" panose="020F0502020204030204" pitchFamily="34" charset="0"/>
                </a:rPr>
                <a:t>Update Hazard Log</a:t>
              </a:r>
            </a:p>
            <a:p>
              <a:pPr marL="72000" indent="-72000">
                <a:buFont typeface="Arial" panose="020B0604020202020204" pitchFamily="34" charset="0"/>
                <a:buChar char="•"/>
              </a:pPr>
              <a:r>
                <a:rPr lang="en-GB" sz="800">
                  <a:effectLst/>
                  <a:latin typeface="Calibri" panose="020F0502020204030204" pitchFamily="34" charset="0"/>
                  <a:ea typeface="Calibri" panose="020F0502020204030204" pitchFamily="34" charset="0"/>
                </a:rPr>
                <a:t>Create Clinical Safety Case Report</a:t>
              </a:r>
            </a:p>
          </p:txBody>
        </p:sp>
        <p:sp>
          <p:nvSpPr>
            <p:cNvPr id="30" name="TextBox 29">
              <a:extLst>
                <a:ext uri="{FF2B5EF4-FFF2-40B4-BE49-F238E27FC236}">
                  <a16:creationId xmlns:a16="http://schemas.microsoft.com/office/drawing/2014/main" id="{642FA17B-B647-4202-9C75-C15C768B6656}"/>
                </a:ext>
              </a:extLst>
            </p:cNvPr>
            <p:cNvSpPr txBox="1"/>
            <p:nvPr/>
          </p:nvSpPr>
          <p:spPr>
            <a:xfrm>
              <a:off x="7599971" y="4369712"/>
              <a:ext cx="1195538" cy="338554"/>
            </a:xfrm>
            <a:prstGeom prst="rect">
              <a:avLst/>
            </a:prstGeom>
            <a:noFill/>
          </p:spPr>
          <p:txBody>
            <a:bodyPr wrap="square" lIns="91440" tIns="45720" rIns="91440" bIns="45720" anchor="t">
              <a:spAutoFit/>
            </a:bodyPr>
            <a:lstStyle/>
            <a:p>
              <a:pPr marL="72000" indent="-72000">
                <a:buFont typeface="Arial" panose="020B0604020202020204" pitchFamily="34" charset="0"/>
                <a:buChar char="•"/>
              </a:pPr>
              <a:r>
                <a:rPr lang="en-GB" sz="800">
                  <a:latin typeface="Calibri" panose="020F0502020204030204" pitchFamily="34" charset="0"/>
                  <a:ea typeface="Calibri" panose="020F0502020204030204" pitchFamily="34" charset="0"/>
                </a:rPr>
                <a:t>Review documents</a:t>
              </a:r>
            </a:p>
            <a:p>
              <a:pPr marL="72000" indent="-72000">
                <a:buFont typeface="Arial" panose="020B0604020202020204" pitchFamily="34" charset="0"/>
                <a:buChar char="•"/>
              </a:pPr>
              <a:r>
                <a:rPr lang="en-GB" sz="800">
                  <a:effectLst/>
                  <a:latin typeface="Calibri" panose="020F0502020204030204" pitchFamily="34" charset="0"/>
                  <a:ea typeface="Calibri" panose="020F0502020204030204" pitchFamily="34" charset="0"/>
                </a:rPr>
                <a:t>Get </a:t>
              </a:r>
              <a:r>
                <a:rPr lang="en-GB" sz="800">
                  <a:latin typeface="Calibri" panose="020F0502020204030204" pitchFamily="34" charset="0"/>
                  <a:ea typeface="Calibri" panose="020F0502020204030204" pitchFamily="34" charset="0"/>
                </a:rPr>
                <a:t>approval</a:t>
              </a:r>
              <a:endParaRPr lang="en-GB" sz="800">
                <a:effectLst/>
                <a:latin typeface="Calibri" panose="020F0502020204030204" pitchFamily="34" charset="0"/>
                <a:ea typeface="Calibri" panose="020F0502020204030204" pitchFamily="34" charset="0"/>
              </a:endParaRPr>
            </a:p>
          </p:txBody>
        </p:sp>
        <p:sp>
          <p:nvSpPr>
            <p:cNvPr id="31" name="TextBox 30">
              <a:extLst>
                <a:ext uri="{FF2B5EF4-FFF2-40B4-BE49-F238E27FC236}">
                  <a16:creationId xmlns:a16="http://schemas.microsoft.com/office/drawing/2014/main" id="{187DF31B-3CFF-4467-93FC-DD83C9884AA5}"/>
                </a:ext>
              </a:extLst>
            </p:cNvPr>
            <p:cNvSpPr txBox="1"/>
            <p:nvPr/>
          </p:nvSpPr>
          <p:spPr>
            <a:xfrm>
              <a:off x="6288092" y="3644738"/>
              <a:ext cx="1020425" cy="338554"/>
            </a:xfrm>
            <a:prstGeom prst="rect">
              <a:avLst/>
            </a:prstGeom>
            <a:noFill/>
          </p:spPr>
          <p:txBody>
            <a:bodyPr wrap="square" lIns="91440" tIns="45720" rIns="91440" bIns="45720" anchor="t">
              <a:spAutoFit/>
            </a:bodyPr>
            <a:lstStyle/>
            <a:p>
              <a:pPr marL="72000" indent="-72000">
                <a:buFont typeface="Arial" panose="020B0604020202020204" pitchFamily="34" charset="0"/>
                <a:buChar char="•"/>
              </a:pPr>
              <a:r>
                <a:rPr lang="en-GB" sz="800">
                  <a:latin typeface="Calibri" panose="020F0502020204030204" pitchFamily="34" charset="0"/>
                  <a:ea typeface="Calibri" panose="020F0502020204030204" pitchFamily="34" charset="0"/>
                </a:rPr>
                <a:t>Assign ownership of hazards</a:t>
              </a:r>
            </a:p>
          </p:txBody>
        </p:sp>
        <p:sp>
          <p:nvSpPr>
            <p:cNvPr id="32" name="TextBox 31">
              <a:extLst>
                <a:ext uri="{FF2B5EF4-FFF2-40B4-BE49-F238E27FC236}">
                  <a16:creationId xmlns:a16="http://schemas.microsoft.com/office/drawing/2014/main" id="{DF43CC39-D00F-4DE0-A452-771648D59BE8}"/>
                </a:ext>
              </a:extLst>
            </p:cNvPr>
            <p:cNvSpPr txBox="1"/>
            <p:nvPr/>
          </p:nvSpPr>
          <p:spPr>
            <a:xfrm>
              <a:off x="8868528" y="3158541"/>
              <a:ext cx="1195538" cy="461665"/>
            </a:xfrm>
            <a:prstGeom prst="rect">
              <a:avLst/>
            </a:prstGeom>
            <a:noFill/>
          </p:spPr>
          <p:txBody>
            <a:bodyPr wrap="square" lIns="91440" tIns="45720" rIns="91440" bIns="45720" anchor="t">
              <a:spAutoFit/>
            </a:bodyPr>
            <a:lstStyle/>
            <a:p>
              <a:pPr marL="72000" indent="-72000">
                <a:buFont typeface="Arial" panose="020B0604020202020204" pitchFamily="34" charset="0"/>
                <a:buChar char="•"/>
              </a:pPr>
              <a:r>
                <a:rPr lang="en-GB" sz="800">
                  <a:effectLst/>
                  <a:latin typeface="Calibri" panose="020F0502020204030204" pitchFamily="34" charset="0"/>
                  <a:ea typeface="Calibri" panose="020F0502020204030204" pitchFamily="34" charset="0"/>
                </a:rPr>
                <a:t>Plan for additional clinical risk activities</a:t>
              </a:r>
              <a:endParaRPr lang="en-GB" sz="800" b="1">
                <a:effectLst/>
                <a:latin typeface="Calibri" panose="020F0502020204030204" pitchFamily="34" charset="0"/>
                <a:ea typeface="Calibri" panose="020F0502020204030204" pitchFamily="34" charset="0"/>
              </a:endParaRPr>
            </a:p>
            <a:p>
              <a:endParaRPr lang="en-GB" sz="800">
                <a:effectLst/>
                <a:latin typeface="Calibri" panose="020F0502020204030204" pitchFamily="34" charset="0"/>
                <a:ea typeface="Calibri" panose="020F0502020204030204" pitchFamily="34" charset="0"/>
              </a:endParaRPr>
            </a:p>
          </p:txBody>
        </p:sp>
      </p:grpSp>
      <p:sp>
        <p:nvSpPr>
          <p:cNvPr id="33" name="Rectangle 32">
            <a:extLst>
              <a:ext uri="{FF2B5EF4-FFF2-40B4-BE49-F238E27FC236}">
                <a16:creationId xmlns:a16="http://schemas.microsoft.com/office/drawing/2014/main" id="{7D47027C-CFDE-48D0-9B9B-93BCA1EB29CB}"/>
              </a:ext>
            </a:extLst>
          </p:cNvPr>
          <p:cNvSpPr/>
          <p:nvPr/>
        </p:nvSpPr>
        <p:spPr>
          <a:xfrm>
            <a:off x="838200" y="1222396"/>
            <a:ext cx="10811231" cy="50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a:solidFill>
                  <a:schemeClr val="tx1"/>
                </a:solidFill>
                <a:latin typeface="Frutiger LT Std 45 Light" panose="020B0402020204020204" pitchFamily="34" charset="77"/>
              </a:rPr>
              <a:t>What are the minimum clinical risk management activities to implement our digital health product?</a:t>
            </a:r>
          </a:p>
        </p:txBody>
      </p:sp>
      <p:sp>
        <p:nvSpPr>
          <p:cNvPr id="35" name="Arrow: Right 34">
            <a:extLst>
              <a:ext uri="{FF2B5EF4-FFF2-40B4-BE49-F238E27FC236}">
                <a16:creationId xmlns:a16="http://schemas.microsoft.com/office/drawing/2014/main" id="{FD8C7C06-E2AA-4BE4-BB16-45B118DEC443}"/>
              </a:ext>
            </a:extLst>
          </p:cNvPr>
          <p:cNvSpPr/>
          <p:nvPr/>
        </p:nvSpPr>
        <p:spPr>
          <a:xfrm>
            <a:off x="210811" y="2626281"/>
            <a:ext cx="2343289" cy="4131595"/>
          </a:xfrm>
          <a:prstGeom prst="rightArrow">
            <a:avLst>
              <a:gd name="adj1" fmla="val 69230"/>
              <a:gd name="adj2" fmla="val 3422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000"/>
              <a:t>Project Initiation</a:t>
            </a:r>
          </a:p>
          <a:p>
            <a:pPr marL="171450" indent="-171450">
              <a:buFont typeface="Arial" panose="020B0604020202020204" pitchFamily="34" charset="0"/>
              <a:buChar char="•"/>
            </a:pPr>
            <a:r>
              <a:rPr lang="en-GB" sz="1000"/>
              <a:t>Appoint a Digital Clinical Safety Officer (CSO) - suitably trained and qualified.</a:t>
            </a:r>
          </a:p>
          <a:p>
            <a:pPr marL="171450" indent="-171450">
              <a:buFont typeface="Arial" panose="020B0604020202020204" pitchFamily="34" charset="0"/>
              <a:buChar char="•"/>
            </a:pPr>
            <a:r>
              <a:rPr lang="en-GB" sz="1000"/>
              <a:t>Assess compliance obligations for DCB0160, obtain supplier DCB0129 compliance &amp; CSO evidence; add reference in contract &amp; Project Initiation Document (PID).</a:t>
            </a:r>
            <a:endParaRPr lang="en-GB" sz="1000">
              <a:cs typeface="Calibri"/>
            </a:endParaRPr>
          </a:p>
          <a:p>
            <a:pPr marL="171450" indent="-171450">
              <a:buFont typeface="Arial" panose="020B0604020202020204" pitchFamily="34" charset="0"/>
              <a:buChar char="•"/>
            </a:pPr>
            <a:r>
              <a:rPr lang="en-GB" sz="1000"/>
              <a:t>Assign project staff – suitable for ongoing clinical safety activities, appropriate to scale, complexity and level of risk of the release.</a:t>
            </a:r>
          </a:p>
        </p:txBody>
      </p:sp>
    </p:spTree>
    <p:extLst>
      <p:ext uri="{BB962C8B-B14F-4D97-AF65-F5344CB8AC3E}">
        <p14:creationId xmlns:p14="http://schemas.microsoft.com/office/powerpoint/2010/main" val="1068524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24715-810B-404A-9C24-31D744AABAD9}"/>
              </a:ext>
            </a:extLst>
          </p:cNvPr>
          <p:cNvSpPr txBox="1"/>
          <p:nvPr/>
        </p:nvSpPr>
        <p:spPr>
          <a:xfrm>
            <a:off x="777923" y="1281054"/>
            <a:ext cx="4902442" cy="4881336"/>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a:pPr>
            <a:r>
              <a:rPr kumimoji="0" lang="en-GB" b="0" i="0" u="none" strike="noStrike" kern="1200" cap="none" spc="0" normalizeH="0" baseline="0" noProof="0">
                <a:ln>
                  <a:noFill/>
                </a:ln>
                <a:effectLst/>
                <a:uLnTx/>
                <a:uFillTx/>
                <a:latin typeface="Calibri" panose="020F0502020204030204"/>
                <a:ea typeface="+mn-ea"/>
                <a:cs typeface="+mn-cs"/>
              </a:rPr>
              <a:t>Clinical Safety activities relating to the </a:t>
            </a:r>
            <a:r>
              <a:rPr lang="en-GB">
                <a:latin typeface="Calibri" panose="020F0502020204030204"/>
              </a:rPr>
              <a:t>health organisation </a:t>
            </a:r>
            <a:r>
              <a:rPr kumimoji="0" lang="en-GB" b="0" i="0" u="none" strike="noStrike" kern="1200" cap="none" spc="0" normalizeH="0" baseline="0" noProof="0">
                <a:ln>
                  <a:noFill/>
                </a:ln>
                <a:effectLst/>
                <a:uLnTx/>
                <a:uFillTx/>
                <a:latin typeface="Calibri" panose="020F0502020204030204"/>
                <a:ea typeface="+mn-ea"/>
                <a:cs typeface="+mn-cs"/>
              </a:rPr>
              <a:t>decisions &amp; project team:</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600">
                <a:latin typeface="Calibri" panose="020F0502020204030204"/>
              </a:rPr>
              <a:t>Project Management – provides control over the health IT deployment and execution of clinical safety activities throughout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effectLst/>
                <a:uLnTx/>
                <a:uFillTx/>
                <a:latin typeface="Calibri" panose="020F0502020204030204"/>
                <a:ea typeface="+mn-ea"/>
                <a:cs typeface="+mn-cs"/>
              </a:rPr>
              <a:t>Senior leadership – provide overall governance and control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600">
                <a:latin typeface="Calibri" panose="020F0502020204030204"/>
              </a:rPr>
              <a:t>Testing – gives us assurance evidence that the digital health product system works as intended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600">
                <a:latin typeface="Calibri" panose="020F0502020204030204"/>
              </a:rPr>
              <a:t>Communications &amp; Training – help to avoid human factors issues often seen with the inadequate engagement of users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effectLst/>
                <a:uLnTx/>
                <a:uFillTx/>
                <a:latin typeface="Calibri" panose="020F0502020204030204"/>
                <a:ea typeface="+mn-ea"/>
                <a:cs typeface="+mn-cs"/>
              </a:rPr>
              <a:t>Integration &amp; Infrastructure teams – provide assurances and evidence that the health IT system can be supported within the health organisation from a technical </a:t>
            </a:r>
            <a:r>
              <a:rPr lang="en-GB" sz="1600">
                <a:latin typeface="Calibri" panose="020F0502020204030204"/>
              </a:rPr>
              <a:t>point of view</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GB" sz="1600">
                <a:latin typeface="Calibri" panose="020F0502020204030204"/>
              </a:rPr>
              <a:t>Data Quality – provides evidence that benefits and clinical outcomes are met</a:t>
            </a:r>
          </a:p>
        </p:txBody>
      </p:sp>
      <p:sp>
        <p:nvSpPr>
          <p:cNvPr id="4" name="Text Placeholder 5">
            <a:extLst>
              <a:ext uri="{FF2B5EF4-FFF2-40B4-BE49-F238E27FC236}">
                <a16:creationId xmlns:a16="http://schemas.microsoft.com/office/drawing/2014/main" id="{2DD231EE-BCD4-4184-AEF3-E6E4CC27EB9A}"/>
              </a:ext>
            </a:extLst>
          </p:cNvPr>
          <p:cNvSpPr txBox="1">
            <a:spLocks/>
          </p:cNvSpPr>
          <p:nvPr/>
        </p:nvSpPr>
        <p:spPr>
          <a:xfrm>
            <a:off x="812800" y="609601"/>
            <a:ext cx="10733749" cy="584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DCB 0160 – how this connects together</a:t>
            </a:r>
          </a:p>
        </p:txBody>
      </p:sp>
      <p:pic>
        <p:nvPicPr>
          <p:cNvPr id="2" name="Picture 1">
            <a:extLst>
              <a:ext uri="{FF2B5EF4-FFF2-40B4-BE49-F238E27FC236}">
                <a16:creationId xmlns:a16="http://schemas.microsoft.com/office/drawing/2014/main" id="{98A2A866-150B-446A-84EA-A50F74BB0FB1}"/>
              </a:ext>
            </a:extLst>
          </p:cNvPr>
          <p:cNvPicPr>
            <a:picLocks noChangeAspect="1"/>
          </p:cNvPicPr>
          <p:nvPr/>
        </p:nvPicPr>
        <p:blipFill>
          <a:blip r:embed="rId2"/>
          <a:stretch>
            <a:fillRect/>
          </a:stretch>
        </p:blipFill>
        <p:spPr>
          <a:xfrm>
            <a:off x="5831549" y="1514475"/>
            <a:ext cx="5715000" cy="3829050"/>
          </a:xfrm>
          <a:prstGeom prst="rect">
            <a:avLst/>
          </a:prstGeom>
        </p:spPr>
      </p:pic>
    </p:spTree>
    <p:extLst>
      <p:ext uri="{BB962C8B-B14F-4D97-AF65-F5344CB8AC3E}">
        <p14:creationId xmlns:p14="http://schemas.microsoft.com/office/powerpoint/2010/main" val="825091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p:cNvSpPr txBox="1">
            <a:spLocks/>
          </p:cNvSpPr>
          <p:nvPr/>
        </p:nvSpPr>
        <p:spPr>
          <a:xfrm>
            <a:off x="812800" y="609601"/>
            <a:ext cx="10733749" cy="584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en-GB" sz="3200" b="1">
                <a:latin typeface="Arial" panose="020B0604020202020204" pitchFamily="34" charset="0"/>
                <a:cs typeface="Arial" panose="020B0604020202020204" pitchFamily="34" charset="0"/>
              </a:rPr>
              <a:t>Typical Health Organisation project team</a:t>
            </a:r>
            <a:endParaRPr kumimoji="0" lang="en-GB" sz="3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87C4A168-6BDA-4B40-847B-E9F5B7BB9710}"/>
              </a:ext>
            </a:extLst>
          </p:cNvPr>
          <p:cNvGraphicFramePr>
            <a:graphicFrameLocks noGrp="1"/>
          </p:cNvGraphicFramePr>
          <p:nvPr>
            <p:extLst>
              <p:ext uri="{D42A27DB-BD31-4B8C-83A1-F6EECF244321}">
                <p14:modId xmlns:p14="http://schemas.microsoft.com/office/powerpoint/2010/main" val="2724011697"/>
              </p:ext>
            </p:extLst>
          </p:nvPr>
        </p:nvGraphicFramePr>
        <p:xfrm>
          <a:off x="466343" y="1194376"/>
          <a:ext cx="11080206" cy="5609972"/>
        </p:xfrm>
        <a:graphic>
          <a:graphicData uri="http://schemas.openxmlformats.org/drawingml/2006/table">
            <a:tbl>
              <a:tblPr firstRow="1" firstCol="1" bandRow="1">
                <a:tableStyleId>{5C22544A-7EE6-4342-B048-85BDC9FD1C3A}</a:tableStyleId>
              </a:tblPr>
              <a:tblGrid>
                <a:gridCol w="1649843">
                  <a:extLst>
                    <a:ext uri="{9D8B030D-6E8A-4147-A177-3AD203B41FA5}">
                      <a16:colId xmlns:a16="http://schemas.microsoft.com/office/drawing/2014/main" val="3784470723"/>
                    </a:ext>
                  </a:extLst>
                </a:gridCol>
                <a:gridCol w="1890912">
                  <a:extLst>
                    <a:ext uri="{9D8B030D-6E8A-4147-A177-3AD203B41FA5}">
                      <a16:colId xmlns:a16="http://schemas.microsoft.com/office/drawing/2014/main" val="4262300710"/>
                    </a:ext>
                  </a:extLst>
                </a:gridCol>
                <a:gridCol w="2872214">
                  <a:extLst>
                    <a:ext uri="{9D8B030D-6E8A-4147-A177-3AD203B41FA5}">
                      <a16:colId xmlns:a16="http://schemas.microsoft.com/office/drawing/2014/main" val="548092617"/>
                    </a:ext>
                  </a:extLst>
                </a:gridCol>
                <a:gridCol w="1226852">
                  <a:extLst>
                    <a:ext uri="{9D8B030D-6E8A-4147-A177-3AD203B41FA5}">
                      <a16:colId xmlns:a16="http://schemas.microsoft.com/office/drawing/2014/main" val="3300408274"/>
                    </a:ext>
                  </a:extLst>
                </a:gridCol>
                <a:gridCol w="3440385">
                  <a:extLst>
                    <a:ext uri="{9D8B030D-6E8A-4147-A177-3AD203B41FA5}">
                      <a16:colId xmlns:a16="http://schemas.microsoft.com/office/drawing/2014/main" val="2021427583"/>
                    </a:ext>
                  </a:extLst>
                </a:gridCol>
              </a:tblGrid>
              <a:tr h="550545">
                <a:tc>
                  <a:txBody>
                    <a:bodyPr/>
                    <a:lstStyle/>
                    <a:p>
                      <a:pPr algn="just">
                        <a:lnSpc>
                          <a:spcPct val="106000"/>
                        </a:lnSpc>
                        <a:spcAft>
                          <a:spcPts val="800"/>
                        </a:spcAft>
                      </a:pPr>
                      <a:r>
                        <a:rPr lang="en-GB" sz="1200" kern="1200">
                          <a:effectLst/>
                        </a:rPr>
                        <a:t>Health Organisation</a:t>
                      </a:r>
                      <a:endParaRPr lang="en-GB" sz="1100">
                        <a:effectLst/>
                      </a:endParaRPr>
                    </a:p>
                    <a:p>
                      <a:pPr algn="just">
                        <a:lnSpc>
                          <a:spcPct val="106000"/>
                        </a:lnSpc>
                        <a:spcAft>
                          <a:spcPts val="800"/>
                        </a:spcAft>
                      </a:pPr>
                      <a:r>
                        <a:rPr lang="en-GB" sz="1200" kern="1200">
                          <a:effectLst/>
                        </a:rPr>
                        <a:t>Work-stream, Person or Team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200" kern="1200">
                          <a:effectLst/>
                        </a:rPr>
                        <a:t>Role(s)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200" kern="1200">
                          <a:effectLst/>
                        </a:rPr>
                        <a:t>Responsibilities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200" kern="1200">
                          <a:effectLst/>
                        </a:rPr>
                        <a:t>Health Organisation</a:t>
                      </a:r>
                      <a:endParaRPr lang="en-GB" sz="1100">
                        <a:effectLst/>
                      </a:endParaRPr>
                    </a:p>
                    <a:p>
                      <a:pPr algn="just">
                        <a:lnSpc>
                          <a:spcPct val="106000"/>
                        </a:lnSpc>
                        <a:spcAft>
                          <a:spcPts val="800"/>
                        </a:spcAft>
                      </a:pPr>
                      <a:r>
                        <a:rPr lang="en-GB" sz="1200" kern="1200">
                          <a:effectLst/>
                        </a:rPr>
                        <a:t>Area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200" kern="1200">
                          <a:effectLst/>
                        </a:rPr>
                        <a:t>Deliverables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extLst>
                  <a:ext uri="{0D108BD9-81ED-4DB2-BD59-A6C34878D82A}">
                    <a16:rowId xmlns:a16="http://schemas.microsoft.com/office/drawing/2014/main" val="3484223771"/>
                  </a:ext>
                </a:extLst>
              </a:tr>
              <a:tr h="736600">
                <a:tc>
                  <a:txBody>
                    <a:bodyPr/>
                    <a:lstStyle/>
                    <a:p>
                      <a:pPr>
                        <a:lnSpc>
                          <a:spcPct val="106000"/>
                        </a:lnSpc>
                        <a:spcAft>
                          <a:spcPts val="800"/>
                        </a:spcAft>
                      </a:pPr>
                      <a:r>
                        <a:rPr lang="en-GB" sz="1200" kern="1200">
                          <a:effectLst/>
                        </a:rPr>
                        <a:t>Project Direction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nSpc>
                          <a:spcPct val="106000"/>
                        </a:lnSpc>
                        <a:spcAft>
                          <a:spcPts val="800"/>
                        </a:spcAft>
                      </a:pPr>
                      <a:r>
                        <a:rPr lang="en-GB" sz="1200" kern="1200">
                          <a:effectLst/>
                        </a:rPr>
                        <a:t>Overall direction of the project</a:t>
                      </a:r>
                      <a:endParaRPr lang="en-GB" sz="1100">
                        <a:effectLst/>
                      </a:endParaRPr>
                    </a:p>
                    <a:p>
                      <a:pPr>
                        <a:lnSpc>
                          <a:spcPct val="106000"/>
                        </a:lnSpc>
                        <a:spcAft>
                          <a:spcPts val="800"/>
                        </a:spcAft>
                      </a:pPr>
                      <a:r>
                        <a:rPr lang="en-GB" sz="1200" kern="1200">
                          <a:effectLst/>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effectLst/>
                        </a:rPr>
                        <a:t>Manage and oversee project finances</a:t>
                      </a:r>
                      <a:endParaRPr lang="en-GB" sz="1100">
                        <a:effectLst/>
                      </a:endParaRPr>
                    </a:p>
                    <a:p>
                      <a:pPr>
                        <a:lnSpc>
                          <a:spcPct val="106000"/>
                        </a:lnSpc>
                        <a:spcAft>
                          <a:spcPts val="800"/>
                        </a:spcAft>
                      </a:pPr>
                      <a:r>
                        <a:rPr lang="en-GB" sz="1200" kern="1200">
                          <a:effectLst/>
                        </a:rPr>
                        <a:t>Provide assurances and updates to leadership team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effectLst/>
                        </a:rPr>
                        <a:t>Project</a:t>
                      </a:r>
                      <a:endParaRPr lang="en-GB" sz="1100">
                        <a:effectLst/>
                      </a:endParaRPr>
                    </a:p>
                    <a:p>
                      <a:pPr>
                        <a:lnSpc>
                          <a:spcPct val="106000"/>
                        </a:lnSpc>
                        <a:spcAft>
                          <a:spcPts val="800"/>
                        </a:spcAft>
                      </a:pPr>
                      <a:r>
                        <a:rPr lang="en-GB" sz="1200" kern="1200">
                          <a:effectLst/>
                        </a:rPr>
                        <a:t>Governance</a:t>
                      </a:r>
                      <a:endParaRPr lang="en-GB" sz="1100">
                        <a:effectLst/>
                      </a:endParaRPr>
                    </a:p>
                    <a:p>
                      <a:pPr>
                        <a:lnSpc>
                          <a:spcPct val="106000"/>
                        </a:lnSpc>
                        <a:spcAft>
                          <a:spcPts val="800"/>
                        </a:spcAft>
                      </a:pPr>
                      <a:r>
                        <a:rPr lang="en-GB" sz="1200" kern="1200">
                          <a:effectLst/>
                        </a:rPr>
                        <a:t>Project Reporting</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effectLst/>
                        </a:rPr>
                        <a:t>Establishment of Project Board</a:t>
                      </a:r>
                      <a:endParaRPr lang="en-GB" sz="1100">
                        <a:effectLst/>
                      </a:endParaRPr>
                    </a:p>
                    <a:p>
                      <a:pPr>
                        <a:lnSpc>
                          <a:spcPct val="106000"/>
                        </a:lnSpc>
                        <a:spcAft>
                          <a:spcPts val="800"/>
                        </a:spcAft>
                      </a:pPr>
                      <a:r>
                        <a:rPr lang="en-GB" sz="1200" kern="1200">
                          <a:effectLst/>
                        </a:rPr>
                        <a:t>Establishment of the Project Team</a:t>
                      </a:r>
                      <a:endParaRPr lang="en-GB" sz="1100">
                        <a:effectLst/>
                      </a:endParaRPr>
                    </a:p>
                    <a:p>
                      <a:pPr>
                        <a:lnSpc>
                          <a:spcPct val="106000"/>
                        </a:lnSpc>
                        <a:spcAft>
                          <a:spcPts val="800"/>
                        </a:spcAft>
                      </a:pPr>
                      <a:r>
                        <a:rPr lang="en-GB" sz="1200" kern="1200">
                          <a:effectLst/>
                        </a:rPr>
                        <a:t>Highlight Reports</a:t>
                      </a:r>
                      <a:endParaRPr lang="en-GB" sz="1100">
                        <a:effectLst/>
                      </a:endParaRPr>
                    </a:p>
                    <a:p>
                      <a:pPr>
                        <a:lnSpc>
                          <a:spcPct val="106000"/>
                        </a:lnSpc>
                        <a:spcAft>
                          <a:spcPts val="800"/>
                        </a:spcAft>
                      </a:pPr>
                      <a:r>
                        <a:rPr lang="en-GB" sz="1200" kern="1200">
                          <a:effectLst/>
                        </a:rPr>
                        <a:t>Finance Reports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extLst>
                  <a:ext uri="{0D108BD9-81ED-4DB2-BD59-A6C34878D82A}">
                    <a16:rowId xmlns:a16="http://schemas.microsoft.com/office/drawing/2014/main" val="1895984108"/>
                  </a:ext>
                </a:extLst>
              </a:tr>
              <a:tr h="1109345">
                <a:tc>
                  <a:txBody>
                    <a:bodyPr/>
                    <a:lstStyle/>
                    <a:p>
                      <a:pPr>
                        <a:lnSpc>
                          <a:spcPct val="106000"/>
                        </a:lnSpc>
                        <a:spcAft>
                          <a:spcPts val="800"/>
                        </a:spcAft>
                      </a:pPr>
                      <a:r>
                        <a:rPr lang="en-GB" sz="1200" kern="1200">
                          <a:effectLst/>
                        </a:rPr>
                        <a:t>Chief Clinical Information Officer (CCIO)</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nSpc>
                          <a:spcPct val="106000"/>
                        </a:lnSpc>
                        <a:spcAft>
                          <a:spcPts val="800"/>
                        </a:spcAft>
                      </a:pPr>
                      <a:r>
                        <a:rPr lang="en-GB" sz="1200" kern="1200">
                          <a:effectLst/>
                        </a:rPr>
                        <a:t>Clinical link between Health Informatics and Clinical specialities or departments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effectLst/>
                        </a:rPr>
                        <a:t>Provide clinical steer and project leadership</a:t>
                      </a:r>
                      <a:endParaRPr lang="en-GB" sz="1100">
                        <a:effectLst/>
                      </a:endParaRPr>
                    </a:p>
                    <a:p>
                      <a:pPr>
                        <a:lnSpc>
                          <a:spcPct val="106000"/>
                        </a:lnSpc>
                        <a:spcAft>
                          <a:spcPts val="800"/>
                        </a:spcAft>
                      </a:pPr>
                      <a:r>
                        <a:rPr lang="en-GB" sz="1200" kern="1200">
                          <a:effectLst/>
                        </a:rPr>
                        <a:t>Seek assurances that patient safety is not compromised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effectLst/>
                        </a:rPr>
                        <a:t>Project Governance</a:t>
                      </a:r>
                      <a:endParaRPr lang="en-GB" sz="1100">
                        <a:effectLst/>
                      </a:endParaRPr>
                    </a:p>
                    <a:p>
                      <a:pPr>
                        <a:lnSpc>
                          <a:spcPct val="106000"/>
                        </a:lnSpc>
                        <a:spcAft>
                          <a:spcPts val="800"/>
                        </a:spcAft>
                      </a:pPr>
                      <a:r>
                        <a:rPr lang="en-GB" sz="1200" kern="1200">
                          <a:effectLst/>
                        </a:rPr>
                        <a:t>Leadership</a:t>
                      </a:r>
                      <a:endParaRPr lang="en-GB" sz="1100">
                        <a:effectLst/>
                      </a:endParaRPr>
                    </a:p>
                    <a:p>
                      <a:pPr algn="l">
                        <a:lnSpc>
                          <a:spcPct val="106000"/>
                        </a:lnSpc>
                        <a:spcAft>
                          <a:spcPts val="800"/>
                        </a:spcAft>
                      </a:pPr>
                      <a:r>
                        <a:rPr lang="en-GB" sz="1200" kern="1200">
                          <a:effectLst/>
                        </a:rPr>
                        <a:t>Change Management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effectLst/>
                        </a:rPr>
                        <a:t>Engage with the Clinical teams regarding the deployment of the health IT system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extLst>
                  <a:ext uri="{0D108BD9-81ED-4DB2-BD59-A6C34878D82A}">
                    <a16:rowId xmlns:a16="http://schemas.microsoft.com/office/drawing/2014/main" val="3098440413"/>
                  </a:ext>
                </a:extLst>
              </a:tr>
              <a:tr h="1109345">
                <a:tc>
                  <a:txBody>
                    <a:bodyPr/>
                    <a:lstStyle/>
                    <a:p>
                      <a:pPr>
                        <a:lnSpc>
                          <a:spcPct val="106000"/>
                        </a:lnSpc>
                        <a:spcAft>
                          <a:spcPts val="800"/>
                        </a:spcAft>
                      </a:pPr>
                      <a:r>
                        <a:rPr lang="en-GB" sz="12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Finance Lead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Oversee financial spend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support and assistance to the Project Director and Project Manager to ensure that budget is controlled</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Reporting and Finance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Monthly finance report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extLst>
                  <a:ext uri="{0D108BD9-81ED-4DB2-BD59-A6C34878D82A}">
                    <a16:rowId xmlns:a16="http://schemas.microsoft.com/office/drawing/2014/main" val="3260206122"/>
                  </a:ext>
                </a:extLst>
              </a:tr>
              <a:tr h="1109345">
                <a:tc>
                  <a:txBody>
                    <a:bodyPr/>
                    <a:lstStyle/>
                    <a:p>
                      <a:pPr>
                        <a:lnSpc>
                          <a:spcPct val="106000"/>
                        </a:lnSpc>
                        <a:spcAft>
                          <a:spcPts val="800"/>
                        </a:spcAft>
                      </a:pPr>
                      <a:r>
                        <a:rPr lang="en-GB" sz="12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Business As Usual (BAU)</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Roles accounts and support</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 request process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Oversee the creation and management of roles and accounts</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Cascade messages and training to the wider Health Organisation Teams;</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a:ea typeface="Times New Roman" panose="02020603050405020304" pitchFamily="18" charset="0"/>
                          <a:cs typeface="Calibri"/>
                        </a:rPr>
                        <a:t>Form part of the key decision-making team in defining new processes and procedures – Standing Operating Procedures (SOPs)</a:t>
                      </a:r>
                      <a:endParaRPr lang="en-GB" sz="1100">
                        <a:effectLst/>
                        <a:latin typeface="Times New Roman"/>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BAU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Delivery</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material for BAU support</a:t>
                      </a:r>
                      <a:endParaRPr lang="en-GB" sz="1100" kern="1200">
                        <a:solidFill>
                          <a:schemeClr val="dk1"/>
                        </a:solidFill>
                        <a:effectLst/>
                        <a:latin typeface="Calibri" panose="020F0502020204030204" pitchFamily="34" charset="0"/>
                        <a:ea typeface="Times New Roman" panose="02020603050405020304" pitchFamily="18"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Standard Operating Procedures for BAU Support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extLst>
                  <a:ext uri="{0D108BD9-81ED-4DB2-BD59-A6C34878D82A}">
                    <a16:rowId xmlns:a16="http://schemas.microsoft.com/office/drawing/2014/main" val="4062595072"/>
                  </a:ext>
                </a:extLst>
              </a:tr>
            </a:tbl>
          </a:graphicData>
        </a:graphic>
      </p:graphicFrame>
    </p:spTree>
    <p:extLst>
      <p:ext uri="{BB962C8B-B14F-4D97-AF65-F5344CB8AC3E}">
        <p14:creationId xmlns:p14="http://schemas.microsoft.com/office/powerpoint/2010/main" val="1540944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p:cNvSpPr txBox="1">
            <a:spLocks/>
          </p:cNvSpPr>
          <p:nvPr/>
        </p:nvSpPr>
        <p:spPr>
          <a:xfrm>
            <a:off x="812800" y="609601"/>
            <a:ext cx="10733749" cy="584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Typical Health Organisation project team</a:t>
            </a:r>
          </a:p>
        </p:txBody>
      </p:sp>
      <p:graphicFrame>
        <p:nvGraphicFramePr>
          <p:cNvPr id="4" name="Table 3">
            <a:extLst>
              <a:ext uri="{FF2B5EF4-FFF2-40B4-BE49-F238E27FC236}">
                <a16:creationId xmlns:a16="http://schemas.microsoft.com/office/drawing/2014/main" id="{87C4A168-6BDA-4B40-847B-E9F5B7BB9710}"/>
              </a:ext>
            </a:extLst>
          </p:cNvPr>
          <p:cNvGraphicFramePr>
            <a:graphicFrameLocks noGrp="1"/>
          </p:cNvGraphicFramePr>
          <p:nvPr>
            <p:extLst>
              <p:ext uri="{D42A27DB-BD31-4B8C-83A1-F6EECF244321}">
                <p14:modId xmlns:p14="http://schemas.microsoft.com/office/powerpoint/2010/main" val="3420553004"/>
              </p:ext>
            </p:extLst>
          </p:nvPr>
        </p:nvGraphicFramePr>
        <p:xfrm>
          <a:off x="517225" y="1194376"/>
          <a:ext cx="11157549" cy="5333886"/>
        </p:xfrm>
        <a:graphic>
          <a:graphicData uri="http://schemas.openxmlformats.org/drawingml/2006/table">
            <a:tbl>
              <a:tblPr firstRow="1" firstCol="1" bandRow="1">
                <a:tableStyleId>{5C22544A-7EE6-4342-B048-85BDC9FD1C3A}</a:tableStyleId>
              </a:tblPr>
              <a:tblGrid>
                <a:gridCol w="1661359">
                  <a:extLst>
                    <a:ext uri="{9D8B030D-6E8A-4147-A177-3AD203B41FA5}">
                      <a16:colId xmlns:a16="http://schemas.microsoft.com/office/drawing/2014/main" val="3784470723"/>
                    </a:ext>
                  </a:extLst>
                </a:gridCol>
                <a:gridCol w="1904111">
                  <a:extLst>
                    <a:ext uri="{9D8B030D-6E8A-4147-A177-3AD203B41FA5}">
                      <a16:colId xmlns:a16="http://schemas.microsoft.com/office/drawing/2014/main" val="4262300710"/>
                    </a:ext>
                  </a:extLst>
                </a:gridCol>
                <a:gridCol w="2892263">
                  <a:extLst>
                    <a:ext uri="{9D8B030D-6E8A-4147-A177-3AD203B41FA5}">
                      <a16:colId xmlns:a16="http://schemas.microsoft.com/office/drawing/2014/main" val="548092617"/>
                    </a:ext>
                  </a:extLst>
                </a:gridCol>
                <a:gridCol w="1235416">
                  <a:extLst>
                    <a:ext uri="{9D8B030D-6E8A-4147-A177-3AD203B41FA5}">
                      <a16:colId xmlns:a16="http://schemas.microsoft.com/office/drawing/2014/main" val="3300408274"/>
                    </a:ext>
                  </a:extLst>
                </a:gridCol>
                <a:gridCol w="3464400">
                  <a:extLst>
                    <a:ext uri="{9D8B030D-6E8A-4147-A177-3AD203B41FA5}">
                      <a16:colId xmlns:a16="http://schemas.microsoft.com/office/drawing/2014/main" val="2021427583"/>
                    </a:ext>
                  </a:extLst>
                </a:gridCol>
              </a:tblGrid>
              <a:tr h="714705">
                <a:tc>
                  <a:txBody>
                    <a:bodyPr/>
                    <a:lstStyle/>
                    <a:p>
                      <a:pPr algn="just">
                        <a:lnSpc>
                          <a:spcPct val="106000"/>
                        </a:lnSpc>
                        <a:spcAft>
                          <a:spcPts val="800"/>
                        </a:spcAft>
                      </a:pPr>
                      <a:r>
                        <a:rPr lang="en-GB" sz="1200" kern="1200">
                          <a:effectLst/>
                        </a:rPr>
                        <a:t>Health Organisation</a:t>
                      </a:r>
                      <a:endParaRPr lang="en-GB" sz="1100">
                        <a:effectLst/>
                      </a:endParaRPr>
                    </a:p>
                    <a:p>
                      <a:pPr algn="just">
                        <a:lnSpc>
                          <a:spcPct val="106000"/>
                        </a:lnSpc>
                        <a:spcAft>
                          <a:spcPts val="800"/>
                        </a:spcAft>
                      </a:pPr>
                      <a:r>
                        <a:rPr lang="en-GB" sz="1200" kern="1200">
                          <a:effectLst/>
                        </a:rPr>
                        <a:t>Work-stream, Person or Team</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200" kern="1200">
                          <a:effectLst/>
                        </a:rPr>
                        <a:t>Role(s)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200" kern="1200">
                          <a:effectLst/>
                        </a:rPr>
                        <a:t>Responsibilities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200" kern="1200">
                          <a:effectLst/>
                        </a:rPr>
                        <a:t>Health Organisation</a:t>
                      </a:r>
                      <a:endParaRPr lang="en-GB" sz="1100">
                        <a:effectLst/>
                      </a:endParaRPr>
                    </a:p>
                    <a:p>
                      <a:pPr algn="just">
                        <a:lnSpc>
                          <a:spcPct val="106000"/>
                        </a:lnSpc>
                        <a:spcAft>
                          <a:spcPts val="800"/>
                        </a:spcAft>
                      </a:pPr>
                      <a:r>
                        <a:rPr lang="en-GB" sz="1200" kern="1200">
                          <a:effectLst/>
                        </a:rPr>
                        <a:t>Area</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marL="0" indent="0" algn="just">
                        <a:lnSpc>
                          <a:spcPct val="106000"/>
                        </a:lnSpc>
                        <a:spcAft>
                          <a:spcPts val="800"/>
                        </a:spcAft>
                        <a:buFont typeface="Arial" panose="020B0604020202020204" pitchFamily="34" charset="0"/>
                        <a:buNone/>
                      </a:pPr>
                      <a:r>
                        <a:rPr lang="en-GB" sz="1200" kern="1200">
                          <a:effectLst/>
                        </a:rPr>
                        <a:t>Deliverables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extLst>
                  <a:ext uri="{0D108BD9-81ED-4DB2-BD59-A6C34878D82A}">
                    <a16:rowId xmlns:a16="http://schemas.microsoft.com/office/drawing/2014/main" val="3484223771"/>
                  </a:ext>
                </a:extLst>
              </a:tr>
              <a:tr h="665240">
                <a:tc>
                  <a:txBody>
                    <a:bodyPr/>
                    <a:lstStyle/>
                    <a:p>
                      <a:pPr>
                        <a:lnSpc>
                          <a:spcPct val="106000"/>
                        </a:lnSpc>
                        <a:spcAft>
                          <a:spcPts val="800"/>
                        </a:spcAft>
                      </a:pPr>
                      <a:r>
                        <a:rPr lang="en-GB" sz="12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Testing</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Oversee the User Acceptance and Technical Acceptance Testing including providing evidence of outcomes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Coordinate the testing and validation of the solution for all testing activity including providing evidence of outcomes;</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clear guidance and support to the Project Director and Manager on best practice for testing;</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Log all test issues.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Governance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Delivery</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 Strategy</a:t>
                      </a:r>
                      <a:endParaRPr lang="en-GB" sz="1100" kern="1200">
                        <a:solidFill>
                          <a:schemeClr val="dk1"/>
                        </a:solidFill>
                        <a:effectLst/>
                        <a:latin typeface="Calibri" panose="020F0502020204030204" pitchFamily="34" charset="0"/>
                        <a:ea typeface="Times New Roman" panose="02020603050405020304" pitchFamily="18"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 Plan</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 Scripts</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Testing</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 Outcome Report(s)</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Product Assurance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extLst>
                  <a:ext uri="{0D108BD9-81ED-4DB2-BD59-A6C34878D82A}">
                    <a16:rowId xmlns:a16="http://schemas.microsoft.com/office/drawing/2014/main" val="1895984108"/>
                  </a:ext>
                </a:extLst>
              </a:tr>
              <a:tr h="1510992">
                <a:tc>
                  <a:txBody>
                    <a:bodyPr/>
                    <a:lstStyle/>
                    <a:p>
                      <a:pPr>
                        <a:lnSpc>
                          <a:spcPct val="106000"/>
                        </a:lnSpc>
                        <a:spcAft>
                          <a:spcPts val="800"/>
                        </a:spcAft>
                      </a:pPr>
                      <a:r>
                        <a:rPr lang="en-GB" sz="12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Project Management</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nSpc>
                          <a:spcPct val="106000"/>
                        </a:lnSpc>
                        <a:spcAft>
                          <a:spcPts val="800"/>
                        </a:spcAft>
                      </a:pPr>
                      <a:r>
                        <a:rPr lang="en-GB" sz="1200" kern="1200">
                          <a:solidFill>
                            <a:srgbClr val="000000"/>
                          </a:solidFill>
                          <a:effectLst/>
                          <a:latin typeface="Calibri"/>
                          <a:ea typeface="Times New Roman" panose="02020603050405020304" pitchFamily="18" charset="0"/>
                          <a:cs typeface="Calibri"/>
                        </a:rPr>
                        <a:t>Day-to-Day Project Management</a:t>
                      </a:r>
                      <a:endParaRPr lang="en-GB" sz="1200">
                        <a:effectLst/>
                        <a:latin typeface="Times New Roman"/>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Monitor project against plan, scope and deliverables </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Management and maintenance of Project Risks and Issues </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Management of each stage and escalation, if required </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Ensuring the undertaking of clinical safety requirements in line with the Clinical Risk Management of Health IT Systems Policy and DCB160 standards</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Governance</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Reporting</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Delivery</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PID and Detailed Implementation Plan</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Closure Report, Lessons Learnt Report</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Risk Log, Highlight Reports</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Gateway/ End Stage Reports</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fully configured and stable solution</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Deployment into Early Adopter</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Deployment and use of health IT system across the Trust</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Establishment of clinical processes using the new health IT system</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Data Quality Reporting</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extLst>
                  <a:ext uri="{0D108BD9-81ED-4DB2-BD59-A6C34878D82A}">
                    <a16:rowId xmlns:a16="http://schemas.microsoft.com/office/drawing/2014/main" val="3098440413"/>
                  </a:ext>
                </a:extLst>
              </a:tr>
            </a:tbl>
          </a:graphicData>
        </a:graphic>
      </p:graphicFrame>
    </p:spTree>
    <p:extLst>
      <p:ext uri="{BB962C8B-B14F-4D97-AF65-F5344CB8AC3E}">
        <p14:creationId xmlns:p14="http://schemas.microsoft.com/office/powerpoint/2010/main" val="191405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p:cNvSpPr txBox="1">
            <a:spLocks/>
          </p:cNvSpPr>
          <p:nvPr/>
        </p:nvSpPr>
        <p:spPr>
          <a:xfrm>
            <a:off x="812800" y="609601"/>
            <a:ext cx="10733749" cy="584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Typical Health Organisation project team</a:t>
            </a:r>
          </a:p>
        </p:txBody>
      </p:sp>
      <p:graphicFrame>
        <p:nvGraphicFramePr>
          <p:cNvPr id="4" name="Table 3">
            <a:extLst>
              <a:ext uri="{FF2B5EF4-FFF2-40B4-BE49-F238E27FC236}">
                <a16:creationId xmlns:a16="http://schemas.microsoft.com/office/drawing/2014/main" id="{87C4A168-6BDA-4B40-847B-E9F5B7BB9710}"/>
              </a:ext>
            </a:extLst>
          </p:cNvPr>
          <p:cNvGraphicFramePr>
            <a:graphicFrameLocks noGrp="1"/>
          </p:cNvGraphicFramePr>
          <p:nvPr>
            <p:extLst>
              <p:ext uri="{D42A27DB-BD31-4B8C-83A1-F6EECF244321}">
                <p14:modId xmlns:p14="http://schemas.microsoft.com/office/powerpoint/2010/main" val="2393429039"/>
              </p:ext>
            </p:extLst>
          </p:nvPr>
        </p:nvGraphicFramePr>
        <p:xfrm>
          <a:off x="543411" y="1289304"/>
          <a:ext cx="11299821" cy="5412939"/>
        </p:xfrm>
        <a:graphic>
          <a:graphicData uri="http://schemas.openxmlformats.org/drawingml/2006/table">
            <a:tbl>
              <a:tblPr firstRow="1" firstCol="1" bandRow="1">
                <a:tableStyleId>{5C22544A-7EE6-4342-B048-85BDC9FD1C3A}</a:tableStyleId>
              </a:tblPr>
              <a:tblGrid>
                <a:gridCol w="1682543">
                  <a:extLst>
                    <a:ext uri="{9D8B030D-6E8A-4147-A177-3AD203B41FA5}">
                      <a16:colId xmlns:a16="http://schemas.microsoft.com/office/drawing/2014/main" val="3784470723"/>
                    </a:ext>
                  </a:extLst>
                </a:gridCol>
                <a:gridCol w="1928391">
                  <a:extLst>
                    <a:ext uri="{9D8B030D-6E8A-4147-A177-3AD203B41FA5}">
                      <a16:colId xmlns:a16="http://schemas.microsoft.com/office/drawing/2014/main" val="4262300710"/>
                    </a:ext>
                  </a:extLst>
                </a:gridCol>
                <a:gridCol w="2929143">
                  <a:extLst>
                    <a:ext uri="{9D8B030D-6E8A-4147-A177-3AD203B41FA5}">
                      <a16:colId xmlns:a16="http://schemas.microsoft.com/office/drawing/2014/main" val="548092617"/>
                    </a:ext>
                  </a:extLst>
                </a:gridCol>
                <a:gridCol w="1251169">
                  <a:extLst>
                    <a:ext uri="{9D8B030D-6E8A-4147-A177-3AD203B41FA5}">
                      <a16:colId xmlns:a16="http://schemas.microsoft.com/office/drawing/2014/main" val="3300408274"/>
                    </a:ext>
                  </a:extLst>
                </a:gridCol>
                <a:gridCol w="3508575">
                  <a:extLst>
                    <a:ext uri="{9D8B030D-6E8A-4147-A177-3AD203B41FA5}">
                      <a16:colId xmlns:a16="http://schemas.microsoft.com/office/drawing/2014/main" val="2021427583"/>
                    </a:ext>
                  </a:extLst>
                </a:gridCol>
              </a:tblGrid>
              <a:tr h="1162663">
                <a:tc>
                  <a:txBody>
                    <a:bodyPr/>
                    <a:lstStyle/>
                    <a:p>
                      <a:pPr algn="just">
                        <a:lnSpc>
                          <a:spcPct val="106000"/>
                        </a:lnSpc>
                        <a:spcAft>
                          <a:spcPts val="800"/>
                        </a:spcAft>
                      </a:pPr>
                      <a:r>
                        <a:rPr lang="en-GB" sz="1400" kern="1200">
                          <a:effectLst/>
                        </a:rPr>
                        <a:t>Health Organisation</a:t>
                      </a:r>
                      <a:endParaRPr lang="en-GB" sz="1400">
                        <a:effectLst/>
                      </a:endParaRPr>
                    </a:p>
                    <a:p>
                      <a:pPr algn="just">
                        <a:lnSpc>
                          <a:spcPct val="106000"/>
                        </a:lnSpc>
                        <a:spcAft>
                          <a:spcPts val="800"/>
                        </a:spcAft>
                      </a:pPr>
                      <a:r>
                        <a:rPr lang="en-GB" sz="1400" kern="1200">
                          <a:effectLst/>
                        </a:rPr>
                        <a:t>Work-stream, Person or Team</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400" kern="1200">
                          <a:effectLst/>
                        </a:rPr>
                        <a:t>Role(s)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400" kern="1200">
                          <a:effectLst/>
                        </a:rPr>
                        <a:t>Responsibilities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400" kern="1200">
                          <a:effectLst/>
                        </a:rPr>
                        <a:t>Health Organisation</a:t>
                      </a:r>
                      <a:endParaRPr lang="en-GB" sz="1400">
                        <a:effectLst/>
                      </a:endParaRPr>
                    </a:p>
                    <a:p>
                      <a:pPr algn="just">
                        <a:lnSpc>
                          <a:spcPct val="106000"/>
                        </a:lnSpc>
                        <a:spcAft>
                          <a:spcPts val="800"/>
                        </a:spcAft>
                      </a:pPr>
                      <a:r>
                        <a:rPr lang="en-GB" sz="1400" kern="1200">
                          <a:effectLst/>
                        </a:rPr>
                        <a:t>Area</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400" kern="1200">
                          <a:effectLst/>
                        </a:rPr>
                        <a:t>Deliverables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extLst>
                  <a:ext uri="{0D108BD9-81ED-4DB2-BD59-A6C34878D82A}">
                    <a16:rowId xmlns:a16="http://schemas.microsoft.com/office/drawing/2014/main" val="3484223771"/>
                  </a:ext>
                </a:extLst>
              </a:tr>
              <a:tr h="2696529">
                <a:tc>
                  <a:txBody>
                    <a:bodyPr/>
                    <a:lstStyle/>
                    <a:p>
                      <a:pPr>
                        <a:lnSpc>
                          <a:spcPct val="106000"/>
                        </a:lnSpc>
                        <a:spcAft>
                          <a:spcPts val="800"/>
                        </a:spcAft>
                      </a:pPr>
                      <a:r>
                        <a:rPr lang="en-GB" sz="12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Communications, Engagement &amp; Change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management and  transition of change within the Trust encompassing stakeholder engagement</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Direct the overall Change Management activities from the existing ways of working to the new, future state</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Ensure that key messages are in line with various other activities and functions, against the deployment plan</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Governance</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Delivery</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 Management Strategy and Plan</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Stakeholder Engagement Strategy including a complete stakeholder analysis and influence/impact grid</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Stakeholder Engagement Plan</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Stakeholder Engagement Audit Reports</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Engagement Materials</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Updated Trust Policies and SOPs</a:t>
                      </a:r>
                      <a:endParaRPr lang="en-GB" sz="11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a:ea typeface="Times New Roman" panose="02020603050405020304" pitchFamily="18" charset="0"/>
                          <a:cs typeface="Calibri"/>
                        </a:rPr>
                        <a:t>Establishment of various Advisory Groups (Clinical, Operational and Non-Clinical)</a:t>
                      </a:r>
                      <a:endParaRPr lang="en-GB" sz="1100">
                        <a:effectLst/>
                        <a:latin typeface="Times New Roman"/>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Process Mapping</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extLst>
                  <a:ext uri="{0D108BD9-81ED-4DB2-BD59-A6C34878D82A}">
                    <a16:rowId xmlns:a16="http://schemas.microsoft.com/office/drawing/2014/main" val="1895984108"/>
                  </a:ext>
                </a:extLst>
              </a:tr>
              <a:tr h="1553747">
                <a:tc>
                  <a:txBody>
                    <a:bodyPr/>
                    <a:lstStyle/>
                    <a:p>
                      <a:pPr>
                        <a:lnSpc>
                          <a:spcPct val="106000"/>
                        </a:lnSpc>
                        <a:spcAft>
                          <a:spcPts val="800"/>
                        </a:spcAft>
                      </a:pPr>
                      <a:r>
                        <a:rPr lang="en-GB" sz="12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Executive Sponsorship</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Chief Information Officer</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Senior Responsible Owner</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Executive Nurse</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Medical Director</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strategic context to the project.</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Ensure clinical safety officer responsibilities are upheld.</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project steer, guidance  and leadership</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Remove barriers, as and when they arise</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Governance</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Gateway Sign off</a:t>
                      </a:r>
                      <a:endParaRPr lang="en-GB" sz="12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2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Cycle(s) Sign off</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extLst>
                  <a:ext uri="{0D108BD9-81ED-4DB2-BD59-A6C34878D82A}">
                    <a16:rowId xmlns:a16="http://schemas.microsoft.com/office/drawing/2014/main" val="3098440413"/>
                  </a:ext>
                </a:extLst>
              </a:tr>
            </a:tbl>
          </a:graphicData>
        </a:graphic>
      </p:graphicFrame>
    </p:spTree>
    <p:extLst>
      <p:ext uri="{BB962C8B-B14F-4D97-AF65-F5344CB8AC3E}">
        <p14:creationId xmlns:p14="http://schemas.microsoft.com/office/powerpoint/2010/main" val="95988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p:cNvSpPr txBox="1">
            <a:spLocks/>
          </p:cNvSpPr>
          <p:nvPr/>
        </p:nvSpPr>
        <p:spPr>
          <a:xfrm>
            <a:off x="812800" y="609601"/>
            <a:ext cx="10733749" cy="584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Typical Health Organisation project team</a:t>
            </a:r>
          </a:p>
        </p:txBody>
      </p:sp>
      <p:graphicFrame>
        <p:nvGraphicFramePr>
          <p:cNvPr id="4" name="Table 3">
            <a:extLst>
              <a:ext uri="{FF2B5EF4-FFF2-40B4-BE49-F238E27FC236}">
                <a16:creationId xmlns:a16="http://schemas.microsoft.com/office/drawing/2014/main" id="{87C4A168-6BDA-4B40-847B-E9F5B7BB9710}"/>
              </a:ext>
            </a:extLst>
          </p:cNvPr>
          <p:cNvGraphicFramePr>
            <a:graphicFrameLocks noGrp="1"/>
          </p:cNvGraphicFramePr>
          <p:nvPr>
            <p:extLst>
              <p:ext uri="{D42A27DB-BD31-4B8C-83A1-F6EECF244321}">
                <p14:modId xmlns:p14="http://schemas.microsoft.com/office/powerpoint/2010/main" val="2162781022"/>
              </p:ext>
            </p:extLst>
          </p:nvPr>
        </p:nvGraphicFramePr>
        <p:xfrm>
          <a:off x="517225" y="1483058"/>
          <a:ext cx="11157549" cy="4984434"/>
        </p:xfrm>
        <a:graphic>
          <a:graphicData uri="http://schemas.openxmlformats.org/drawingml/2006/table">
            <a:tbl>
              <a:tblPr firstRow="1" firstCol="1" bandRow="1">
                <a:tableStyleId>{5C22544A-7EE6-4342-B048-85BDC9FD1C3A}</a:tableStyleId>
              </a:tblPr>
              <a:tblGrid>
                <a:gridCol w="1661359">
                  <a:extLst>
                    <a:ext uri="{9D8B030D-6E8A-4147-A177-3AD203B41FA5}">
                      <a16:colId xmlns:a16="http://schemas.microsoft.com/office/drawing/2014/main" val="3784470723"/>
                    </a:ext>
                  </a:extLst>
                </a:gridCol>
                <a:gridCol w="1904111">
                  <a:extLst>
                    <a:ext uri="{9D8B030D-6E8A-4147-A177-3AD203B41FA5}">
                      <a16:colId xmlns:a16="http://schemas.microsoft.com/office/drawing/2014/main" val="4262300710"/>
                    </a:ext>
                  </a:extLst>
                </a:gridCol>
                <a:gridCol w="2892263">
                  <a:extLst>
                    <a:ext uri="{9D8B030D-6E8A-4147-A177-3AD203B41FA5}">
                      <a16:colId xmlns:a16="http://schemas.microsoft.com/office/drawing/2014/main" val="548092617"/>
                    </a:ext>
                  </a:extLst>
                </a:gridCol>
                <a:gridCol w="1235416">
                  <a:extLst>
                    <a:ext uri="{9D8B030D-6E8A-4147-A177-3AD203B41FA5}">
                      <a16:colId xmlns:a16="http://schemas.microsoft.com/office/drawing/2014/main" val="3300408274"/>
                    </a:ext>
                  </a:extLst>
                </a:gridCol>
                <a:gridCol w="3464400">
                  <a:extLst>
                    <a:ext uri="{9D8B030D-6E8A-4147-A177-3AD203B41FA5}">
                      <a16:colId xmlns:a16="http://schemas.microsoft.com/office/drawing/2014/main" val="2021427583"/>
                    </a:ext>
                  </a:extLst>
                </a:gridCol>
              </a:tblGrid>
              <a:tr h="714705">
                <a:tc>
                  <a:txBody>
                    <a:bodyPr/>
                    <a:lstStyle/>
                    <a:p>
                      <a:pPr algn="just">
                        <a:lnSpc>
                          <a:spcPct val="106000"/>
                        </a:lnSpc>
                        <a:spcAft>
                          <a:spcPts val="800"/>
                        </a:spcAft>
                      </a:pPr>
                      <a:r>
                        <a:rPr lang="en-GB" sz="1400" kern="1200">
                          <a:effectLst/>
                        </a:rPr>
                        <a:t>Health Organisation</a:t>
                      </a:r>
                      <a:endParaRPr lang="en-GB" sz="1400">
                        <a:effectLst/>
                      </a:endParaRPr>
                    </a:p>
                    <a:p>
                      <a:pPr algn="just">
                        <a:lnSpc>
                          <a:spcPct val="106000"/>
                        </a:lnSpc>
                        <a:spcAft>
                          <a:spcPts val="800"/>
                        </a:spcAft>
                      </a:pPr>
                      <a:r>
                        <a:rPr lang="en-GB" sz="1400" kern="1200">
                          <a:effectLst/>
                        </a:rPr>
                        <a:t>Work-stream, Person or Team</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400" kern="1200">
                          <a:effectLst/>
                        </a:rPr>
                        <a:t>Role(s)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400" kern="1200">
                          <a:effectLst/>
                        </a:rPr>
                        <a:t>Responsibilities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400" kern="1200">
                          <a:effectLst/>
                        </a:rPr>
                        <a:t>Health Organisation</a:t>
                      </a:r>
                      <a:endParaRPr lang="en-GB" sz="1400">
                        <a:effectLst/>
                      </a:endParaRPr>
                    </a:p>
                    <a:p>
                      <a:pPr algn="just">
                        <a:lnSpc>
                          <a:spcPct val="106000"/>
                        </a:lnSpc>
                        <a:spcAft>
                          <a:spcPts val="800"/>
                        </a:spcAft>
                      </a:pPr>
                      <a:r>
                        <a:rPr lang="en-GB" sz="1400" kern="1200">
                          <a:effectLst/>
                        </a:rPr>
                        <a:t>Area</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marL="0" indent="0" algn="just">
                        <a:lnSpc>
                          <a:spcPct val="106000"/>
                        </a:lnSpc>
                        <a:spcAft>
                          <a:spcPts val="800"/>
                        </a:spcAft>
                        <a:buFont typeface="Arial" panose="020B0604020202020204" pitchFamily="34" charset="0"/>
                        <a:buNone/>
                      </a:pPr>
                      <a:r>
                        <a:rPr lang="en-GB" sz="1400" kern="1200">
                          <a:effectLst/>
                        </a:rPr>
                        <a:t>Deliverables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extLst>
                  <a:ext uri="{0D108BD9-81ED-4DB2-BD59-A6C34878D82A}">
                    <a16:rowId xmlns:a16="http://schemas.microsoft.com/office/drawing/2014/main" val="3484223771"/>
                  </a:ext>
                </a:extLst>
              </a:tr>
              <a:tr h="665240">
                <a:tc>
                  <a:txBody>
                    <a:bodyPr/>
                    <a:lstStyle/>
                    <a:p>
                      <a:pPr>
                        <a:lnSpc>
                          <a:spcPct val="106000"/>
                        </a:lnSpc>
                        <a:spcAft>
                          <a:spcPts val="800"/>
                        </a:spcAft>
                      </a:pPr>
                      <a:r>
                        <a:rPr lang="en-GB"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Training</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management and delivery of effective training</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Delivery of training using various </a:t>
                      </a:r>
                      <a:b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approaches;</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development of eLearning material</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development of learning material;</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400" kern="1200">
                          <a:solidFill>
                            <a:srgbClr val="000000"/>
                          </a:solidFill>
                          <a:effectLst/>
                          <a:latin typeface="Calibri"/>
                          <a:ea typeface="Times New Roman" panose="02020603050405020304" pitchFamily="18" charset="0"/>
                          <a:cs typeface="Calibri"/>
                        </a:rPr>
                        <a:t>The development of a Training Strategy and Plan</a:t>
                      </a:r>
                      <a:endParaRPr lang="en-GB" sz="1400">
                        <a:effectLst/>
                        <a:latin typeface="Times New Roman"/>
                        <a:ea typeface="Calibri" panose="020F0502020204030204" pitchFamily="34" charset="0"/>
                        <a:cs typeface="Calibri"/>
                      </a:endParaRPr>
                    </a:p>
                  </a:txBody>
                  <a:tcPr marL="19685" marR="19685" marT="9525" marB="0"/>
                </a:tc>
                <a:tc>
                  <a:txBody>
                    <a:bodyPr/>
                    <a:lstStyle/>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Governance</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Delivery</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marL="0" lvl="0" indent="0" algn="l">
                        <a:lnSpc>
                          <a:spcPct val="106000"/>
                        </a:lnSpc>
                        <a:spcAft>
                          <a:spcPts val="800"/>
                        </a:spcAft>
                        <a:buFont typeface="Symbol" panose="05050102010706020507" pitchFamily="18" charset="2"/>
                        <a:buNone/>
                        <a:tabLst>
                          <a:tab pos="457200" algn="l"/>
                        </a:tabLs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Strategy</a:t>
                      </a:r>
                      <a:endParaRPr lang="en-GB" sz="14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Plan</a:t>
                      </a:r>
                      <a:endParaRPr lang="en-GB" sz="14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Materials including eLearning</a:t>
                      </a:r>
                      <a:endParaRPr lang="en-GB" sz="14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Delivery of training</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extLst>
                  <a:ext uri="{0D108BD9-81ED-4DB2-BD59-A6C34878D82A}">
                    <a16:rowId xmlns:a16="http://schemas.microsoft.com/office/drawing/2014/main" val="1895984108"/>
                  </a:ext>
                </a:extLst>
              </a:tr>
              <a:tr h="665240">
                <a:tc>
                  <a:txBody>
                    <a:bodyPr/>
                    <a:lstStyle/>
                    <a:p>
                      <a:pPr>
                        <a:lnSpc>
                          <a:spcPct val="106000"/>
                        </a:lnSpc>
                        <a:spcAft>
                          <a:spcPts val="800"/>
                        </a:spcAft>
                      </a:pPr>
                      <a:r>
                        <a:rPr lang="en-GB"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Technical Integration &amp; Infrastructure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Ensure that the solution is technically stable and that monitoring is place for the various feeds</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Ensure that the Trust has the appropriate hardware to function</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Validation of the environments and infrastructure against the original requirements</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Establish monitoring and reporting</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Delivery</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marL="0" lvl="0" indent="0" algn="l">
                        <a:lnSpc>
                          <a:spcPct val="106000"/>
                        </a:lnSpc>
                        <a:spcAft>
                          <a:spcPts val="800"/>
                        </a:spcAft>
                        <a:buFont typeface="Symbol" panose="05050102010706020507" pitchFamily="18" charset="2"/>
                        <a:buNone/>
                        <a:tabLst>
                          <a:tab pos="457200" algn="l"/>
                        </a:tabLs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Validation of Live, Training and Test Environments</a:t>
                      </a:r>
                      <a:endParaRPr lang="en-GB" sz="14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Interfaces &amp; Integration</a:t>
                      </a:r>
                      <a:endParaRPr lang="en-GB" sz="14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Technical Architecture Document</a:t>
                      </a:r>
                      <a:endParaRPr lang="en-GB" sz="14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Standard Operating Procedure for the management of the environments</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gn="l">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gn="l">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extLst>
                  <a:ext uri="{0D108BD9-81ED-4DB2-BD59-A6C34878D82A}">
                    <a16:rowId xmlns:a16="http://schemas.microsoft.com/office/drawing/2014/main" val="338367069"/>
                  </a:ext>
                </a:extLst>
              </a:tr>
            </a:tbl>
          </a:graphicData>
        </a:graphic>
      </p:graphicFrame>
    </p:spTree>
    <p:extLst>
      <p:ext uri="{BB962C8B-B14F-4D97-AF65-F5344CB8AC3E}">
        <p14:creationId xmlns:p14="http://schemas.microsoft.com/office/powerpoint/2010/main" val="2344170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p:cNvSpPr txBox="1">
            <a:spLocks/>
          </p:cNvSpPr>
          <p:nvPr/>
        </p:nvSpPr>
        <p:spPr>
          <a:xfrm>
            <a:off x="812800" y="609601"/>
            <a:ext cx="10733749" cy="584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Typical Health Organisation project team</a:t>
            </a:r>
          </a:p>
        </p:txBody>
      </p:sp>
      <p:graphicFrame>
        <p:nvGraphicFramePr>
          <p:cNvPr id="4" name="Table 3">
            <a:extLst>
              <a:ext uri="{FF2B5EF4-FFF2-40B4-BE49-F238E27FC236}">
                <a16:creationId xmlns:a16="http://schemas.microsoft.com/office/drawing/2014/main" id="{87C4A168-6BDA-4B40-847B-E9F5B7BB9710}"/>
              </a:ext>
            </a:extLst>
          </p:cNvPr>
          <p:cNvGraphicFramePr>
            <a:graphicFrameLocks noGrp="1"/>
          </p:cNvGraphicFramePr>
          <p:nvPr>
            <p:extLst>
              <p:ext uri="{D42A27DB-BD31-4B8C-83A1-F6EECF244321}">
                <p14:modId xmlns:p14="http://schemas.microsoft.com/office/powerpoint/2010/main" val="3878471949"/>
              </p:ext>
            </p:extLst>
          </p:nvPr>
        </p:nvGraphicFramePr>
        <p:xfrm>
          <a:off x="517225" y="1194376"/>
          <a:ext cx="11157549" cy="5395876"/>
        </p:xfrm>
        <a:graphic>
          <a:graphicData uri="http://schemas.openxmlformats.org/drawingml/2006/table">
            <a:tbl>
              <a:tblPr firstRow="1" firstCol="1" bandRow="1">
                <a:tableStyleId>{5C22544A-7EE6-4342-B048-85BDC9FD1C3A}</a:tableStyleId>
              </a:tblPr>
              <a:tblGrid>
                <a:gridCol w="1661359">
                  <a:extLst>
                    <a:ext uri="{9D8B030D-6E8A-4147-A177-3AD203B41FA5}">
                      <a16:colId xmlns:a16="http://schemas.microsoft.com/office/drawing/2014/main" val="3784470723"/>
                    </a:ext>
                  </a:extLst>
                </a:gridCol>
                <a:gridCol w="1904111">
                  <a:extLst>
                    <a:ext uri="{9D8B030D-6E8A-4147-A177-3AD203B41FA5}">
                      <a16:colId xmlns:a16="http://schemas.microsoft.com/office/drawing/2014/main" val="4262300710"/>
                    </a:ext>
                  </a:extLst>
                </a:gridCol>
                <a:gridCol w="2892263">
                  <a:extLst>
                    <a:ext uri="{9D8B030D-6E8A-4147-A177-3AD203B41FA5}">
                      <a16:colId xmlns:a16="http://schemas.microsoft.com/office/drawing/2014/main" val="548092617"/>
                    </a:ext>
                  </a:extLst>
                </a:gridCol>
                <a:gridCol w="1235416">
                  <a:extLst>
                    <a:ext uri="{9D8B030D-6E8A-4147-A177-3AD203B41FA5}">
                      <a16:colId xmlns:a16="http://schemas.microsoft.com/office/drawing/2014/main" val="3300408274"/>
                    </a:ext>
                  </a:extLst>
                </a:gridCol>
                <a:gridCol w="3464400">
                  <a:extLst>
                    <a:ext uri="{9D8B030D-6E8A-4147-A177-3AD203B41FA5}">
                      <a16:colId xmlns:a16="http://schemas.microsoft.com/office/drawing/2014/main" val="2021427583"/>
                    </a:ext>
                  </a:extLst>
                </a:gridCol>
              </a:tblGrid>
              <a:tr h="1090703">
                <a:tc>
                  <a:txBody>
                    <a:bodyPr/>
                    <a:lstStyle/>
                    <a:p>
                      <a:pPr algn="just">
                        <a:lnSpc>
                          <a:spcPct val="106000"/>
                        </a:lnSpc>
                        <a:spcAft>
                          <a:spcPts val="800"/>
                        </a:spcAft>
                      </a:pPr>
                      <a:r>
                        <a:rPr lang="en-GB" sz="1400" kern="1200">
                          <a:effectLst/>
                        </a:rPr>
                        <a:t>Health Organisation</a:t>
                      </a:r>
                      <a:endParaRPr lang="en-GB" sz="1400">
                        <a:effectLst/>
                      </a:endParaRPr>
                    </a:p>
                    <a:p>
                      <a:pPr algn="just">
                        <a:lnSpc>
                          <a:spcPct val="106000"/>
                        </a:lnSpc>
                        <a:spcAft>
                          <a:spcPts val="800"/>
                        </a:spcAft>
                      </a:pPr>
                      <a:r>
                        <a:rPr lang="en-GB" sz="1400" kern="1200">
                          <a:effectLst/>
                        </a:rPr>
                        <a:t>Work-stream, Person or Team</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400" kern="1200">
                          <a:effectLst/>
                        </a:rPr>
                        <a:t>Role(s)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400" kern="1200">
                          <a:effectLst/>
                        </a:rPr>
                        <a:t>Responsibilities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gn="just">
                        <a:lnSpc>
                          <a:spcPct val="106000"/>
                        </a:lnSpc>
                        <a:spcAft>
                          <a:spcPts val="800"/>
                        </a:spcAft>
                      </a:pPr>
                      <a:r>
                        <a:rPr lang="en-GB" sz="1400" kern="1200">
                          <a:effectLst/>
                        </a:rPr>
                        <a:t>Health Organisation</a:t>
                      </a:r>
                      <a:endParaRPr lang="en-GB" sz="1400">
                        <a:effectLst/>
                      </a:endParaRPr>
                    </a:p>
                    <a:p>
                      <a:pPr algn="just">
                        <a:lnSpc>
                          <a:spcPct val="106000"/>
                        </a:lnSpc>
                        <a:spcAft>
                          <a:spcPts val="800"/>
                        </a:spcAft>
                      </a:pPr>
                      <a:r>
                        <a:rPr lang="en-GB" sz="1400" kern="1200">
                          <a:effectLst/>
                        </a:rPr>
                        <a:t>Area</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marL="0" indent="0" algn="just">
                        <a:lnSpc>
                          <a:spcPct val="106000"/>
                        </a:lnSpc>
                        <a:spcAft>
                          <a:spcPts val="800"/>
                        </a:spcAft>
                        <a:buFont typeface="Arial" panose="020B0604020202020204" pitchFamily="34" charset="0"/>
                        <a:buNone/>
                      </a:pPr>
                      <a:r>
                        <a:rPr lang="en-GB" sz="1400" kern="1200">
                          <a:effectLst/>
                        </a:rPr>
                        <a:t>Deliverables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extLst>
                  <a:ext uri="{0D108BD9-81ED-4DB2-BD59-A6C34878D82A}">
                    <a16:rowId xmlns:a16="http://schemas.microsoft.com/office/drawing/2014/main" val="3484223771"/>
                  </a:ext>
                </a:extLst>
              </a:tr>
              <a:tr h="2529134">
                <a:tc>
                  <a:txBody>
                    <a:bodyPr/>
                    <a:lstStyle/>
                    <a:p>
                      <a:pPr>
                        <a:lnSpc>
                          <a:spcPct val="106000"/>
                        </a:lnSpc>
                        <a:spcAft>
                          <a:spcPts val="800"/>
                        </a:spcAft>
                      </a:pPr>
                      <a:r>
                        <a:rPr lang="en-GB"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Data Quality</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management of the digital health record</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Ensure that through the transition, the digital health record is maintained</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Draft and agree SOP’s for the Data Quality Team;</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of the Data Quality Team;</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Form part of the key decision making team in defining new processes and procedures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Delivery</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marL="0" lvl="0" indent="0" algn="l">
                        <a:lnSpc>
                          <a:spcPct val="106000"/>
                        </a:lnSpc>
                        <a:spcAft>
                          <a:spcPts val="800"/>
                        </a:spcAft>
                        <a:buFont typeface="Symbol" panose="05050102010706020507" pitchFamily="18" charset="2"/>
                        <a:buNone/>
                        <a:tabLst>
                          <a:tab pos="457200" algn="l"/>
                        </a:tabLs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Standard Operating Procedures for the Data Quality Team</a:t>
                      </a:r>
                      <a:endParaRPr lang="en-GB" sz="14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of the Data Quality Team</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extLst>
                  <a:ext uri="{0D108BD9-81ED-4DB2-BD59-A6C34878D82A}">
                    <a16:rowId xmlns:a16="http://schemas.microsoft.com/office/drawing/2014/main" val="1895984108"/>
                  </a:ext>
                </a:extLst>
              </a:tr>
              <a:tr h="1776039">
                <a:tc>
                  <a:txBody>
                    <a:bodyPr/>
                    <a:lstStyle/>
                    <a:p>
                      <a:pPr>
                        <a:lnSpc>
                          <a:spcPct val="106000"/>
                        </a:lnSpc>
                        <a:spcAft>
                          <a:spcPts val="800"/>
                        </a:spcAft>
                      </a:pPr>
                      <a:r>
                        <a:rPr lang="en-GB" sz="140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Manufacturer</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solidFill>
                      <a:schemeClr val="accent1">
                        <a:lumMod val="75000"/>
                      </a:schemeClr>
                    </a:solidFill>
                  </a:tcPr>
                </a:tc>
                <a:tc>
                  <a:txBody>
                    <a:bodyPr/>
                    <a:lstStyle/>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 the health IT solution</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Work with the Health Organisation</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Project Delivery</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tc>
                  <a:txBody>
                    <a:bodyPr/>
                    <a:lstStyle/>
                    <a:p>
                      <a:pPr marL="0" lvl="0" indent="0" algn="l">
                        <a:lnSpc>
                          <a:spcPct val="106000"/>
                        </a:lnSpc>
                        <a:spcAft>
                          <a:spcPts val="800"/>
                        </a:spcAft>
                        <a:buFont typeface="Symbol" panose="05050102010706020507" pitchFamily="18" charset="2"/>
                        <a:buNone/>
                        <a:tabLst>
                          <a:tab pos="457200" algn="l"/>
                        </a:tabLs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Detailed Implementation Plan</a:t>
                      </a:r>
                      <a:endParaRPr lang="en-GB" sz="14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Test Strategy and Plan</a:t>
                      </a:r>
                      <a:endParaRPr lang="en-GB" sz="14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Technical Architecture Document</a:t>
                      </a:r>
                      <a:endParaRPr lang="en-GB" sz="1400">
                        <a:effectLst/>
                        <a:latin typeface="Calibri" panose="020F0502020204030204" pitchFamily="34" charset="0"/>
                        <a:ea typeface="Calibri" panose="020F0502020204030204" pitchFamily="34" charset="0"/>
                        <a:cs typeface="Arial" panose="020B0604020202020204" pitchFamily="34" charset="0"/>
                      </a:endParaRPr>
                    </a:p>
                    <a:p>
                      <a:pPr marL="0" lvl="0" indent="0" algn="l">
                        <a:lnSpc>
                          <a:spcPct val="106000"/>
                        </a:lnSpc>
                        <a:spcAft>
                          <a:spcPts val="800"/>
                        </a:spcAft>
                        <a:buFont typeface="Symbol" panose="05050102010706020507" pitchFamily="18" charset="2"/>
                        <a:buNone/>
                        <a:tabLst>
                          <a:tab pos="457200" algn="l"/>
                        </a:tabLs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Exceptions Reports</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gn="l">
                        <a:lnSpc>
                          <a:spcPct val="106000"/>
                        </a:lnSpc>
                        <a:spcAft>
                          <a:spcPts val="800"/>
                        </a:spcAft>
                      </a:pPr>
                      <a:r>
                        <a:rPr lang="en-GB" sz="140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fully configured and stable solution</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19685" marR="19685" marT="9525" marB="0"/>
                </a:tc>
                <a:extLst>
                  <a:ext uri="{0D108BD9-81ED-4DB2-BD59-A6C34878D82A}">
                    <a16:rowId xmlns:a16="http://schemas.microsoft.com/office/drawing/2014/main" val="338367069"/>
                  </a:ext>
                </a:extLst>
              </a:tr>
            </a:tbl>
          </a:graphicData>
        </a:graphic>
      </p:graphicFrame>
    </p:spTree>
    <p:extLst>
      <p:ext uri="{BB962C8B-B14F-4D97-AF65-F5344CB8AC3E}">
        <p14:creationId xmlns:p14="http://schemas.microsoft.com/office/powerpoint/2010/main" val="3750845132"/>
      </p:ext>
    </p:extLst>
  </p:cSld>
  <p:clrMapOvr>
    <a:masterClrMapping/>
  </p:clrMapOvr>
</p:sld>
</file>

<file path=ppt/theme/theme1.xml><?xml version="1.0" encoding="utf-8"?>
<a:theme xmlns:a="http://schemas.openxmlformats.org/drawingml/2006/main" name="ETHOS">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907542C-F412-414C-9A7B-CEB2064B0112}" vid="{73F22244-783E-4B71-9786-14AEE448FC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5EB8"/>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5BCA2A65DEE94C8699454ABC40B8B2" ma:contentTypeVersion="11" ma:contentTypeDescription="Create a new document." ma:contentTypeScope="" ma:versionID="efd3b51e00381a47262a60b09ea02f41">
  <xsd:schema xmlns:xsd="http://www.w3.org/2001/XMLSchema" xmlns:xs="http://www.w3.org/2001/XMLSchema" xmlns:p="http://schemas.microsoft.com/office/2006/metadata/properties" xmlns:ns1="http://schemas.microsoft.com/sharepoint/v3" xmlns:ns2="7a478c11-4cc7-4e92-b62d-2a9efb6f6a43" xmlns:ns3="fc2b3dab-c6c4-49a3-8376-2a5edbbfc9b4" targetNamespace="http://schemas.microsoft.com/office/2006/metadata/properties" ma:root="true" ma:fieldsID="6f90f2db92e2275966e9ae8d8fda647c" ns1:_="" ns2:_="" ns3:_="">
    <xsd:import namespace="http://schemas.microsoft.com/sharepoint/v3"/>
    <xsd:import namespace="7a478c11-4cc7-4e92-b62d-2a9efb6f6a43"/>
    <xsd:import namespace="fc2b3dab-c6c4-49a3-8376-2a5edbbfc9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LengthInSecond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478c11-4cc7-4e92-b62d-2a9efb6f6a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Tags" ma:index="18"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2b3dab-c6c4-49a3-8376-2a5edbbfc9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D9931A-9BD4-4858-89CB-A793E983D2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a478c11-4cc7-4e92-b62d-2a9efb6f6a43"/>
    <ds:schemaRef ds:uri="fc2b3dab-c6c4-49a3-8376-2a5edbbfc9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6EA33F-FD94-4E83-BEE4-84249F0F7939}">
  <ds:schemaRefs>
    <ds:schemaRef ds:uri="e24aef1d-ebf5-41e8-92d3-048dc87c4a0f"/>
    <ds:schemaRef ds:uri="ffddc226-b125-433b-b886-6b86ce771b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D26DE9C-2F14-464C-AF34-B95EA08122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ETHOS</Template>
  <TotalTime>0</TotalTime>
  <Words>2754</Words>
  <Application>Microsoft Office PowerPoint</Application>
  <PresentationFormat>Widescreen</PresentationFormat>
  <Paragraphs>389</Paragraphs>
  <Slides>14</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Frutiger LT Std 45 Light</vt:lpstr>
      <vt:lpstr>Museo 500</vt:lpstr>
      <vt:lpstr>Symbol</vt:lpstr>
      <vt:lpstr>Times New Roman</vt:lpstr>
      <vt:lpstr>ETHOS</vt:lpstr>
      <vt:lpstr>Office Theme</vt:lpstr>
      <vt:lpstr>PowerPoint Presentation</vt:lpstr>
      <vt:lpstr>Background</vt:lpstr>
      <vt:lpstr>DCB0160 - Priority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 extract of typical AI / ML hazard log</vt:lpstr>
      <vt:lpstr>Summary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Safety Training - recap</dc:title>
  <dc:creator>Wilson, Rebecca</dc:creator>
  <cp:lastModifiedBy>WARWICK, Paul (HUMBER TEACHING NHS FOUNDATION TRUST)</cp:lastModifiedBy>
  <cp:revision>14</cp:revision>
  <dcterms:created xsi:type="dcterms:W3CDTF">2021-01-13T13:30:15Z</dcterms:created>
  <dcterms:modified xsi:type="dcterms:W3CDTF">2024-02-12T14:50:08Z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0x010100F65BCA2A65DEE94C8699454ABC40B8B2</vt:lpwstr>
  </property>
</Properties>
</file>